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1"/>
  </p:sldMasterIdLst>
  <p:notesMasterIdLst>
    <p:notesMasterId r:id="rId39"/>
  </p:notesMasterIdLst>
  <p:sldIdLst>
    <p:sldId id="273" r:id="rId2"/>
    <p:sldId id="274" r:id="rId3"/>
    <p:sldId id="270" r:id="rId4"/>
    <p:sldId id="275" r:id="rId5"/>
    <p:sldId id="263" r:id="rId6"/>
    <p:sldId id="258" r:id="rId7"/>
    <p:sldId id="283" r:id="rId8"/>
    <p:sldId id="284" r:id="rId9"/>
    <p:sldId id="264" r:id="rId10"/>
    <p:sldId id="256" r:id="rId11"/>
    <p:sldId id="265" r:id="rId12"/>
    <p:sldId id="266" r:id="rId13"/>
    <p:sldId id="267" r:id="rId14"/>
    <p:sldId id="285" r:id="rId15"/>
    <p:sldId id="269" r:id="rId16"/>
    <p:sldId id="277" r:id="rId17"/>
    <p:sldId id="272" r:id="rId18"/>
    <p:sldId id="286" r:id="rId19"/>
    <p:sldId id="301" r:id="rId20"/>
    <p:sldId id="299" r:id="rId21"/>
    <p:sldId id="300" r:id="rId22"/>
    <p:sldId id="297" r:id="rId23"/>
    <p:sldId id="279" r:id="rId24"/>
    <p:sldId id="280" r:id="rId25"/>
    <p:sldId id="281" r:id="rId26"/>
    <p:sldId id="282" r:id="rId27"/>
    <p:sldId id="262" r:id="rId28"/>
    <p:sldId id="261" r:id="rId29"/>
    <p:sldId id="293" r:id="rId30"/>
    <p:sldId id="296" r:id="rId31"/>
    <p:sldId id="287" r:id="rId32"/>
    <p:sldId id="288" r:id="rId33"/>
    <p:sldId id="268" r:id="rId34"/>
    <p:sldId id="257" r:id="rId35"/>
    <p:sldId id="259" r:id="rId36"/>
    <p:sldId id="260" r:id="rId37"/>
    <p:sldId id="302" r:id="rId38"/>
  </p:sldIdLst>
  <p:sldSz cx="8567738" cy="5761038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hilippe GLASS" initials="PG" lastIdx="1" clrIdx="0">
    <p:extLst>
      <p:ext uri="{19B8F6BF-5375-455C-9EA6-DF929625EA0E}">
        <p15:presenceInfo xmlns:p15="http://schemas.microsoft.com/office/powerpoint/2012/main" userId="37a032b6813a335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FF"/>
    <a:srgbClr val="FF9393"/>
    <a:srgbClr val="FF5050"/>
    <a:srgbClr val="FF6161"/>
    <a:srgbClr val="FF3F3F"/>
    <a:srgbClr val="FFCF37"/>
    <a:srgbClr val="CC9B00"/>
    <a:srgbClr val="FF8585"/>
    <a:srgbClr val="FF9797"/>
    <a:srgbClr val="6DFFA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Style moye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707" autoAdjust="0"/>
    <p:restoredTop sz="95770" autoAdjust="0"/>
  </p:normalViewPr>
  <p:slideViewPr>
    <p:cSldViewPr snapToGrid="0">
      <p:cViewPr>
        <p:scale>
          <a:sx n="200" d="100"/>
          <a:sy n="200" d="100"/>
        </p:scale>
        <p:origin x="-29" y="-5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phili\git\stage\smartgrids\rapport\test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phili\git\stage\smartgrids\rapport\test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fr-FR" sz="1400" b="0" dirty="0">
                <a:solidFill>
                  <a:schemeClr val="tx1"/>
                </a:solidFill>
              </a:rPr>
              <a:t>Taux de réussite des prédictions</a:t>
            </a:r>
          </a:p>
        </c:rich>
      </c:tx>
      <c:layout>
        <c:manualLayout>
          <c:xMode val="edge"/>
          <c:yMode val="edge"/>
          <c:x val="0.19092873048991421"/>
          <c:y val="1.662965368418847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Feuil1!$B$1</c:f>
              <c:strCache>
                <c:ptCount val="1"/>
                <c:pt idx="0">
                  <c:v>Horizon 5 min. </c:v>
                </c:pt>
              </c:strCache>
            </c:strRef>
          </c:tx>
          <c:spPr>
            <a:solidFill>
              <a:schemeClr val="accent1">
                <a:shade val="58000"/>
              </a:schemeClr>
            </a:solidFill>
            <a:ln>
              <a:noFill/>
            </a:ln>
            <a:effectLst/>
          </c:spPr>
          <c:invertIfNegative val="0"/>
          <c:cat>
            <c:strRef>
              <c:f>Feuil1!$A$2:$A$6</c:f>
              <c:strCache>
                <c:ptCount val="5"/>
                <c:pt idx="0">
                  <c:v>Disponible</c:v>
                </c:pt>
                <c:pt idx="1">
                  <c:v>Consommé</c:v>
                </c:pt>
                <c:pt idx="2">
                  <c:v>Manque</c:v>
                </c:pt>
                <c:pt idx="3">
                  <c:v>Produit</c:v>
                </c:pt>
                <c:pt idx="4">
                  <c:v>Demandé</c:v>
                </c:pt>
              </c:strCache>
            </c:strRef>
          </c:cat>
          <c:val>
            <c:numRef>
              <c:f>Feuil1!$B$2:$B$6</c:f>
              <c:numCache>
                <c:formatCode>0.00%</c:formatCode>
                <c:ptCount val="5"/>
                <c:pt idx="0">
                  <c:v>0.86050000000000004</c:v>
                </c:pt>
                <c:pt idx="1">
                  <c:v>0.81979999999999997</c:v>
                </c:pt>
                <c:pt idx="2">
                  <c:v>0.75</c:v>
                </c:pt>
                <c:pt idx="3">
                  <c:v>0.86050000000000004</c:v>
                </c:pt>
                <c:pt idx="4">
                  <c:v>0.80810000000000004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A0B-45E4-B337-516931DD086A}"/>
            </c:ext>
          </c:extLst>
        </c:ser>
        <c:ser>
          <c:idx val="1"/>
          <c:order val="1"/>
          <c:tx>
            <c:strRef>
              <c:f>Feuil1!$C$1</c:f>
              <c:strCache>
                <c:ptCount val="1"/>
                <c:pt idx="0">
                  <c:v>Horizon 10 min. </c:v>
                </c:pt>
              </c:strCache>
            </c:strRef>
          </c:tx>
          <c:spPr>
            <a:solidFill>
              <a:schemeClr val="accent1">
                <a:shade val="86000"/>
              </a:schemeClr>
            </a:solidFill>
            <a:ln>
              <a:noFill/>
            </a:ln>
            <a:effectLst/>
          </c:spPr>
          <c:invertIfNegative val="0"/>
          <c:cat>
            <c:strRef>
              <c:f>Feuil1!$A$2:$A$6</c:f>
              <c:strCache>
                <c:ptCount val="5"/>
                <c:pt idx="0">
                  <c:v>Disponible</c:v>
                </c:pt>
                <c:pt idx="1">
                  <c:v>Consommé</c:v>
                </c:pt>
                <c:pt idx="2">
                  <c:v>Manque</c:v>
                </c:pt>
                <c:pt idx="3">
                  <c:v>Produit</c:v>
                </c:pt>
                <c:pt idx="4">
                  <c:v>Demandé</c:v>
                </c:pt>
              </c:strCache>
            </c:strRef>
          </c:cat>
          <c:val>
            <c:numRef>
              <c:f>Feuil1!$C$2:$C$6</c:f>
              <c:numCache>
                <c:formatCode>0.00%</c:formatCode>
                <c:ptCount val="5"/>
                <c:pt idx="0">
                  <c:v>0.93899999999999995</c:v>
                </c:pt>
                <c:pt idx="1">
                  <c:v>0.68289999999999995</c:v>
                </c:pt>
                <c:pt idx="2">
                  <c:v>0.67069999999999996</c:v>
                </c:pt>
                <c:pt idx="3">
                  <c:v>0.81710000000000005</c:v>
                </c:pt>
                <c:pt idx="4">
                  <c:v>0.80489999999999995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A0B-45E4-B337-516931DD086A}"/>
            </c:ext>
          </c:extLst>
        </c:ser>
        <c:ser>
          <c:idx val="2"/>
          <c:order val="2"/>
          <c:tx>
            <c:strRef>
              <c:f>Feuil1!$D$1</c:f>
              <c:strCache>
                <c:ptCount val="1"/>
                <c:pt idx="0">
                  <c:v>Horizon 30 min.</c:v>
                </c:pt>
              </c:strCache>
            </c:strRef>
          </c:tx>
          <c:spPr>
            <a:solidFill>
              <a:schemeClr val="accent1">
                <a:tint val="86000"/>
              </a:schemeClr>
            </a:solidFill>
            <a:ln>
              <a:noFill/>
            </a:ln>
            <a:effectLst/>
          </c:spPr>
          <c:invertIfNegative val="0"/>
          <c:cat>
            <c:strRef>
              <c:f>Feuil1!$A$2:$A$6</c:f>
              <c:strCache>
                <c:ptCount val="5"/>
                <c:pt idx="0">
                  <c:v>Disponible</c:v>
                </c:pt>
                <c:pt idx="1">
                  <c:v>Consommé</c:v>
                </c:pt>
                <c:pt idx="2">
                  <c:v>Manque</c:v>
                </c:pt>
                <c:pt idx="3">
                  <c:v>Produit</c:v>
                </c:pt>
                <c:pt idx="4">
                  <c:v>Demandé</c:v>
                </c:pt>
              </c:strCache>
            </c:strRef>
          </c:cat>
          <c:val>
            <c:numRef>
              <c:f>Feuil1!$D$2:$D$6</c:f>
              <c:numCache>
                <c:formatCode>0.00%</c:formatCode>
                <c:ptCount val="5"/>
                <c:pt idx="0">
                  <c:v>0.8478</c:v>
                </c:pt>
                <c:pt idx="1">
                  <c:v>0.69569999999999999</c:v>
                </c:pt>
                <c:pt idx="2">
                  <c:v>0.69569999999999999</c:v>
                </c:pt>
                <c:pt idx="3">
                  <c:v>0.76090000000000002</c:v>
                </c:pt>
                <c:pt idx="4">
                  <c:v>0.60870000000000002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A0B-45E4-B337-516931DD086A}"/>
            </c:ext>
          </c:extLst>
        </c:ser>
        <c:ser>
          <c:idx val="3"/>
          <c:order val="3"/>
          <c:tx>
            <c:strRef>
              <c:f>Feuil1!$E$1</c:f>
              <c:strCache>
                <c:ptCount val="1"/>
                <c:pt idx="0">
                  <c:v>Horizon 60 min</c:v>
                </c:pt>
              </c:strCache>
            </c:strRef>
          </c:tx>
          <c:spPr>
            <a:solidFill>
              <a:schemeClr val="accent1">
                <a:tint val="58000"/>
              </a:schemeClr>
            </a:solidFill>
            <a:ln>
              <a:noFill/>
            </a:ln>
            <a:effectLst/>
          </c:spPr>
          <c:invertIfNegative val="0"/>
          <c:cat>
            <c:strRef>
              <c:f>Feuil1!$A$2:$A$6</c:f>
              <c:strCache>
                <c:ptCount val="5"/>
                <c:pt idx="0">
                  <c:v>Disponible</c:v>
                </c:pt>
                <c:pt idx="1">
                  <c:v>Consommé</c:v>
                </c:pt>
                <c:pt idx="2">
                  <c:v>Manque</c:v>
                </c:pt>
                <c:pt idx="3">
                  <c:v>Produit</c:v>
                </c:pt>
                <c:pt idx="4">
                  <c:v>Demandé</c:v>
                </c:pt>
              </c:strCache>
            </c:strRef>
          </c:cat>
          <c:val>
            <c:numRef>
              <c:f>Feuil1!$E$2:$E$6</c:f>
              <c:numCache>
                <c:formatCode>0.00%</c:formatCode>
                <c:ptCount val="5"/>
                <c:pt idx="0">
                  <c:v>0.57350000000000001</c:v>
                </c:pt>
                <c:pt idx="1">
                  <c:v>0.69120000000000004</c:v>
                </c:pt>
                <c:pt idx="2">
                  <c:v>0.72060000000000002</c:v>
                </c:pt>
                <c:pt idx="3">
                  <c:v>0.61760000000000004</c:v>
                </c:pt>
                <c:pt idx="4">
                  <c:v>0.61760000000000004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9A0B-45E4-B337-516931DD086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35077280"/>
        <c:axId val="535073120"/>
      </c:barChart>
      <c:catAx>
        <c:axId val="5350772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535073120"/>
        <c:crosses val="autoZero"/>
        <c:auto val="1"/>
        <c:lblAlgn val="ctr"/>
        <c:lblOffset val="100"/>
        <c:noMultiLvlLbl val="0"/>
      </c:catAx>
      <c:valAx>
        <c:axId val="53507312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5350772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fr-FR" sz="1400" b="1" i="0" baseline="0" dirty="0">
                <a:solidFill>
                  <a:schemeClr val="tx1"/>
                </a:solidFill>
                <a:effectLst/>
                <a:latin typeface="+mj-lt"/>
              </a:rPr>
              <a:t>Temps de réponse en secondes pour établir les contrats</a:t>
            </a:r>
            <a:endParaRPr lang="fr-FR" sz="1400" dirty="0">
              <a:solidFill>
                <a:schemeClr val="tx1"/>
              </a:solidFill>
              <a:effectLst/>
              <a:latin typeface="+mj-lt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Feuil1!$B$45</c:f>
              <c:strCache>
                <c:ptCount val="1"/>
                <c:pt idx="0">
                  <c:v>Scénario réaliste</c:v>
                </c:pt>
              </c:strCache>
            </c:strRef>
          </c:tx>
          <c:spPr>
            <a:solidFill>
              <a:schemeClr val="accent6">
                <a:shade val="76000"/>
              </a:schemeClr>
            </a:solidFill>
            <a:ln>
              <a:noFill/>
            </a:ln>
            <a:effectLst/>
          </c:spPr>
          <c:invertIfNegative val="0"/>
          <c:cat>
            <c:strRef>
              <c:f>Feuil1!$A$46:$A$48</c:f>
              <c:strCache>
                <c:ptCount val="3"/>
                <c:pt idx="0">
                  <c:v>Politique "aléatoire"</c:v>
                </c:pt>
                <c:pt idx="1">
                  <c:v>Politique "priorisation par niveau d'alerte"</c:v>
                </c:pt>
                <c:pt idx="2">
                  <c:v>Politique "hybride"</c:v>
                </c:pt>
              </c:strCache>
            </c:strRef>
          </c:cat>
          <c:val>
            <c:numRef>
              <c:f>Feuil1!$B$46:$B$48</c:f>
              <c:numCache>
                <c:formatCode>General</c:formatCode>
                <c:ptCount val="3"/>
                <c:pt idx="0">
                  <c:v>25</c:v>
                </c:pt>
                <c:pt idx="1">
                  <c:v>13</c:v>
                </c:pt>
                <c:pt idx="2">
                  <c:v>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5E1-4CA2-BA38-944132970A1F}"/>
            </c:ext>
          </c:extLst>
        </c:ser>
        <c:ser>
          <c:idx val="1"/>
          <c:order val="1"/>
          <c:tx>
            <c:strRef>
              <c:f>Feuil1!$C$45</c:f>
              <c:strCache>
                <c:ptCount val="1"/>
                <c:pt idx="0">
                  <c:v>Mode dégradé</c:v>
                </c:pt>
              </c:strCache>
            </c:strRef>
          </c:tx>
          <c:spPr>
            <a:solidFill>
              <a:schemeClr val="accent6">
                <a:tint val="77000"/>
              </a:schemeClr>
            </a:solidFill>
            <a:ln>
              <a:noFill/>
            </a:ln>
            <a:effectLst/>
          </c:spPr>
          <c:invertIfNegative val="0"/>
          <c:cat>
            <c:strRef>
              <c:f>Feuil1!$A$46:$A$48</c:f>
              <c:strCache>
                <c:ptCount val="3"/>
                <c:pt idx="0">
                  <c:v>Politique "aléatoire"</c:v>
                </c:pt>
                <c:pt idx="1">
                  <c:v>Politique "priorisation par niveau d'alerte"</c:v>
                </c:pt>
                <c:pt idx="2">
                  <c:v>Politique "hybride"</c:v>
                </c:pt>
              </c:strCache>
            </c:strRef>
          </c:cat>
          <c:val>
            <c:numRef>
              <c:f>Feuil1!$C$46:$C$48</c:f>
              <c:numCache>
                <c:formatCode>General</c:formatCode>
                <c:ptCount val="3"/>
                <c:pt idx="0">
                  <c:v>225</c:v>
                </c:pt>
                <c:pt idx="1">
                  <c:v>29</c:v>
                </c:pt>
                <c:pt idx="2">
                  <c:v>38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5E1-4CA2-BA38-944132970A1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253630320"/>
        <c:axId val="253630736"/>
      </c:barChart>
      <c:catAx>
        <c:axId val="25363032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253630736"/>
        <c:crosses val="autoZero"/>
        <c:auto val="1"/>
        <c:lblAlgn val="ctr"/>
        <c:lblOffset val="100"/>
        <c:noMultiLvlLbl val="0"/>
      </c:catAx>
      <c:valAx>
        <c:axId val="25363073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25363032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2.xml><?xml version="1.0" encoding="utf-8"?>
<cs:colorStyle xmlns:cs="http://schemas.microsoft.com/office/drawing/2012/chartStyle" xmlns:a="http://schemas.openxmlformats.org/drawingml/2006/main" meth="withinLinear" id="19">
  <a:schemeClr val="accent6"/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0ED890-B037-4FBB-B416-D6F3ABCCE359}" type="datetimeFigureOut">
              <a:rPr lang="fr-FR" smtClean="0"/>
              <a:t>16/09/2022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35063" y="1143000"/>
            <a:ext cx="45878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F43CE3-1DB8-47C9-A80F-61B1EB58E66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880962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763067" rtl="0" eaLnBrk="1" latinLnBrk="0" hangingPunct="1">
      <a:defRPr sz="1001" kern="1200">
        <a:solidFill>
          <a:schemeClr val="tx1"/>
        </a:solidFill>
        <a:latin typeface="+mn-lt"/>
        <a:ea typeface="+mn-ea"/>
        <a:cs typeface="+mn-cs"/>
      </a:defRPr>
    </a:lvl1pPr>
    <a:lvl2pPr marL="381533" algn="l" defTabSz="763067" rtl="0" eaLnBrk="1" latinLnBrk="0" hangingPunct="1">
      <a:defRPr sz="1001" kern="1200">
        <a:solidFill>
          <a:schemeClr val="tx1"/>
        </a:solidFill>
        <a:latin typeface="+mn-lt"/>
        <a:ea typeface="+mn-ea"/>
        <a:cs typeface="+mn-cs"/>
      </a:defRPr>
    </a:lvl2pPr>
    <a:lvl3pPr marL="763067" algn="l" defTabSz="763067" rtl="0" eaLnBrk="1" latinLnBrk="0" hangingPunct="1">
      <a:defRPr sz="1001" kern="1200">
        <a:solidFill>
          <a:schemeClr val="tx1"/>
        </a:solidFill>
        <a:latin typeface="+mn-lt"/>
        <a:ea typeface="+mn-ea"/>
        <a:cs typeface="+mn-cs"/>
      </a:defRPr>
    </a:lvl3pPr>
    <a:lvl4pPr marL="1144600" algn="l" defTabSz="763067" rtl="0" eaLnBrk="1" latinLnBrk="0" hangingPunct="1">
      <a:defRPr sz="1001" kern="1200">
        <a:solidFill>
          <a:schemeClr val="tx1"/>
        </a:solidFill>
        <a:latin typeface="+mn-lt"/>
        <a:ea typeface="+mn-ea"/>
        <a:cs typeface="+mn-cs"/>
      </a:defRPr>
    </a:lvl4pPr>
    <a:lvl5pPr marL="1526134" algn="l" defTabSz="763067" rtl="0" eaLnBrk="1" latinLnBrk="0" hangingPunct="1">
      <a:defRPr sz="1001" kern="1200">
        <a:solidFill>
          <a:schemeClr val="tx1"/>
        </a:solidFill>
        <a:latin typeface="+mn-lt"/>
        <a:ea typeface="+mn-ea"/>
        <a:cs typeface="+mn-cs"/>
      </a:defRPr>
    </a:lvl5pPr>
    <a:lvl6pPr marL="1907667" algn="l" defTabSz="763067" rtl="0" eaLnBrk="1" latinLnBrk="0" hangingPunct="1">
      <a:defRPr sz="1001" kern="1200">
        <a:solidFill>
          <a:schemeClr val="tx1"/>
        </a:solidFill>
        <a:latin typeface="+mn-lt"/>
        <a:ea typeface="+mn-ea"/>
        <a:cs typeface="+mn-cs"/>
      </a:defRPr>
    </a:lvl6pPr>
    <a:lvl7pPr marL="2289200" algn="l" defTabSz="763067" rtl="0" eaLnBrk="1" latinLnBrk="0" hangingPunct="1">
      <a:defRPr sz="1001" kern="1200">
        <a:solidFill>
          <a:schemeClr val="tx1"/>
        </a:solidFill>
        <a:latin typeface="+mn-lt"/>
        <a:ea typeface="+mn-ea"/>
        <a:cs typeface="+mn-cs"/>
      </a:defRPr>
    </a:lvl7pPr>
    <a:lvl8pPr marL="2670734" algn="l" defTabSz="763067" rtl="0" eaLnBrk="1" latinLnBrk="0" hangingPunct="1">
      <a:defRPr sz="1001" kern="1200">
        <a:solidFill>
          <a:schemeClr val="tx1"/>
        </a:solidFill>
        <a:latin typeface="+mn-lt"/>
        <a:ea typeface="+mn-ea"/>
        <a:cs typeface="+mn-cs"/>
      </a:defRPr>
    </a:lvl8pPr>
    <a:lvl9pPr marL="3052267" algn="l" defTabSz="763067" rtl="0" eaLnBrk="1" latinLnBrk="0" hangingPunct="1">
      <a:defRPr sz="1001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135063" y="1143000"/>
            <a:ext cx="4587875" cy="30861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F43CE3-1DB8-47C9-A80F-61B1EB58E66A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169869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135063" y="1143000"/>
            <a:ext cx="4587875" cy="30861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F43CE3-1DB8-47C9-A80F-61B1EB58E66A}" type="slidenum">
              <a:rPr lang="fr-FR" smtClean="0"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016121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F43CE3-1DB8-47C9-A80F-61B1EB58E66A}" type="slidenum">
              <a:rPr lang="fr-FR" smtClean="0"/>
              <a:t>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313245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135063" y="1143000"/>
            <a:ext cx="4587875" cy="30861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F43CE3-1DB8-47C9-A80F-61B1EB58E66A}" type="slidenum">
              <a:rPr lang="fr-FR" smtClean="0"/>
              <a:t>33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236396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135063" y="1143000"/>
            <a:ext cx="4587875" cy="30861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F43CE3-1DB8-47C9-A80F-61B1EB58E66A}" type="slidenum">
              <a:rPr lang="fr-FR" smtClean="0"/>
              <a:t>34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40671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135063" y="1143000"/>
            <a:ext cx="4587875" cy="30861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F43CE3-1DB8-47C9-A80F-61B1EB58E66A}" type="slidenum">
              <a:rPr lang="fr-FR" smtClean="0"/>
              <a:t>36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496936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135063" y="1143000"/>
            <a:ext cx="4587875" cy="30861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F43CE3-1DB8-47C9-A80F-61B1EB58E66A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913320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135063" y="1143000"/>
            <a:ext cx="4587875" cy="30861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F43CE3-1DB8-47C9-A80F-61B1EB58E66A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205885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135063" y="1143000"/>
            <a:ext cx="4587875" cy="30861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F43CE3-1DB8-47C9-A80F-61B1EB58E66A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755104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135063" y="1143000"/>
            <a:ext cx="4587875" cy="30861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F43CE3-1DB8-47C9-A80F-61B1EB58E66A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496936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135063" y="1143000"/>
            <a:ext cx="4587875" cy="30861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F43CE3-1DB8-47C9-A80F-61B1EB58E66A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830616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135063" y="1143000"/>
            <a:ext cx="4587875" cy="30861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F43CE3-1DB8-47C9-A80F-61B1EB58E66A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029359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135063" y="1143000"/>
            <a:ext cx="4587875" cy="30861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F43CE3-1DB8-47C9-A80F-61B1EB58E66A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826834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135063" y="1143000"/>
            <a:ext cx="4587875" cy="30861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F43CE3-1DB8-47C9-A80F-61B1EB58E66A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233445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2581" y="942837"/>
            <a:ext cx="7282577" cy="2005695"/>
          </a:xfrm>
        </p:spPr>
        <p:txBody>
          <a:bodyPr anchor="b"/>
          <a:lstStyle>
            <a:lvl1pPr algn="ctr">
              <a:defRPr sz="504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70967" y="3025879"/>
            <a:ext cx="6425804" cy="1390917"/>
          </a:xfrm>
        </p:spPr>
        <p:txBody>
          <a:bodyPr/>
          <a:lstStyle>
            <a:lvl1pPr marL="0" indent="0" algn="ctr">
              <a:buNone/>
              <a:defRPr sz="2016"/>
            </a:lvl1pPr>
            <a:lvl2pPr marL="384048" indent="0" algn="ctr">
              <a:buNone/>
              <a:defRPr sz="1680"/>
            </a:lvl2pPr>
            <a:lvl3pPr marL="768096" indent="0" algn="ctr">
              <a:buNone/>
              <a:defRPr sz="1512"/>
            </a:lvl3pPr>
            <a:lvl4pPr marL="1152144" indent="0" algn="ctr">
              <a:buNone/>
              <a:defRPr sz="1344"/>
            </a:lvl4pPr>
            <a:lvl5pPr marL="1536192" indent="0" algn="ctr">
              <a:buNone/>
              <a:defRPr sz="1344"/>
            </a:lvl5pPr>
            <a:lvl6pPr marL="1920240" indent="0" algn="ctr">
              <a:buNone/>
              <a:defRPr sz="1344"/>
            </a:lvl6pPr>
            <a:lvl7pPr marL="2304288" indent="0" algn="ctr">
              <a:buNone/>
              <a:defRPr sz="1344"/>
            </a:lvl7pPr>
            <a:lvl8pPr marL="2688336" indent="0" algn="ctr">
              <a:buNone/>
              <a:defRPr sz="1344"/>
            </a:lvl8pPr>
            <a:lvl9pPr marL="3072384" indent="0" algn="ctr">
              <a:buNone/>
              <a:defRPr sz="1344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5BF544-F246-4FBB-A112-B6EF9D67EEB4}" type="datetime1">
              <a:rPr lang="fr-FR" smtClean="0"/>
              <a:t>16/09/2022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527CB-DA45-4494-8092-3F008ECA875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154979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928844-588D-4982-AEB4-574F750224E4}" type="datetime1">
              <a:rPr lang="fr-FR" smtClean="0"/>
              <a:t>16/09/2022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527CB-DA45-4494-8092-3F008ECA875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522113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131288" y="306722"/>
            <a:ext cx="1847419" cy="4882213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89032" y="306722"/>
            <a:ext cx="5435159" cy="4882213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AEB66-E299-4FF8-B476-3BEE15D212CF}" type="datetime1">
              <a:rPr lang="fr-FR" smtClean="0"/>
              <a:t>16/09/2022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527CB-DA45-4494-8092-3F008ECA875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535633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AD1CA-B2F2-449E-8BB0-40384ABF0B7B}" type="datetime1">
              <a:rPr lang="fr-FR" smtClean="0"/>
              <a:t>16/09/2022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527CB-DA45-4494-8092-3F008ECA875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068266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570" y="1436261"/>
            <a:ext cx="7389674" cy="2396431"/>
          </a:xfrm>
        </p:spPr>
        <p:txBody>
          <a:bodyPr anchor="b"/>
          <a:lstStyle>
            <a:lvl1pPr>
              <a:defRPr sz="504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4570" y="3855363"/>
            <a:ext cx="7389674" cy="1260227"/>
          </a:xfrm>
        </p:spPr>
        <p:txBody>
          <a:bodyPr/>
          <a:lstStyle>
            <a:lvl1pPr marL="0" indent="0">
              <a:buNone/>
              <a:defRPr sz="2016">
                <a:solidFill>
                  <a:schemeClr val="tx1"/>
                </a:solidFill>
              </a:defRPr>
            </a:lvl1pPr>
            <a:lvl2pPr marL="384048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2pPr>
            <a:lvl3pPr marL="768096" indent="0">
              <a:buNone/>
              <a:defRPr sz="1512">
                <a:solidFill>
                  <a:schemeClr val="tx1">
                    <a:tint val="75000"/>
                  </a:schemeClr>
                </a:solidFill>
              </a:defRPr>
            </a:lvl3pPr>
            <a:lvl4pPr marL="1152144" indent="0">
              <a:buNone/>
              <a:defRPr sz="1344">
                <a:solidFill>
                  <a:schemeClr val="tx1">
                    <a:tint val="75000"/>
                  </a:schemeClr>
                </a:solidFill>
              </a:defRPr>
            </a:lvl4pPr>
            <a:lvl5pPr marL="1536192" indent="0">
              <a:buNone/>
              <a:defRPr sz="1344">
                <a:solidFill>
                  <a:schemeClr val="tx1">
                    <a:tint val="75000"/>
                  </a:schemeClr>
                </a:solidFill>
              </a:defRPr>
            </a:lvl5pPr>
            <a:lvl6pPr marL="1920240" indent="0">
              <a:buNone/>
              <a:defRPr sz="1344">
                <a:solidFill>
                  <a:schemeClr val="tx1">
                    <a:tint val="75000"/>
                  </a:schemeClr>
                </a:solidFill>
              </a:defRPr>
            </a:lvl6pPr>
            <a:lvl7pPr marL="2304288" indent="0">
              <a:buNone/>
              <a:defRPr sz="1344">
                <a:solidFill>
                  <a:schemeClr val="tx1">
                    <a:tint val="75000"/>
                  </a:schemeClr>
                </a:solidFill>
              </a:defRPr>
            </a:lvl7pPr>
            <a:lvl8pPr marL="2688336" indent="0">
              <a:buNone/>
              <a:defRPr sz="1344">
                <a:solidFill>
                  <a:schemeClr val="tx1">
                    <a:tint val="75000"/>
                  </a:schemeClr>
                </a:solidFill>
              </a:defRPr>
            </a:lvl8pPr>
            <a:lvl9pPr marL="3072384" indent="0">
              <a:buNone/>
              <a:defRPr sz="134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F14E8B-F128-4840-8597-E648191FB43E}" type="datetime1">
              <a:rPr lang="fr-FR" smtClean="0"/>
              <a:t>16/09/2022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527CB-DA45-4494-8092-3F008ECA875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479822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9032" y="1533609"/>
            <a:ext cx="3641289" cy="3655326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37417" y="1533609"/>
            <a:ext cx="3641289" cy="3655326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68247-2E41-4495-82D4-05EE11F3E41A}" type="datetime1">
              <a:rPr lang="fr-FR" smtClean="0"/>
              <a:t>16/09/2022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527CB-DA45-4494-8092-3F008ECA875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236542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0148" y="306723"/>
            <a:ext cx="7389674" cy="1113534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90149" y="1412255"/>
            <a:ext cx="3624554" cy="692124"/>
          </a:xfrm>
        </p:spPr>
        <p:txBody>
          <a:bodyPr anchor="b"/>
          <a:lstStyle>
            <a:lvl1pPr marL="0" indent="0">
              <a:buNone/>
              <a:defRPr sz="2016" b="1"/>
            </a:lvl1pPr>
            <a:lvl2pPr marL="384048" indent="0">
              <a:buNone/>
              <a:defRPr sz="1680" b="1"/>
            </a:lvl2pPr>
            <a:lvl3pPr marL="768096" indent="0">
              <a:buNone/>
              <a:defRPr sz="1512" b="1"/>
            </a:lvl3pPr>
            <a:lvl4pPr marL="1152144" indent="0">
              <a:buNone/>
              <a:defRPr sz="1344" b="1"/>
            </a:lvl4pPr>
            <a:lvl5pPr marL="1536192" indent="0">
              <a:buNone/>
              <a:defRPr sz="1344" b="1"/>
            </a:lvl5pPr>
            <a:lvl6pPr marL="1920240" indent="0">
              <a:buNone/>
              <a:defRPr sz="1344" b="1"/>
            </a:lvl6pPr>
            <a:lvl7pPr marL="2304288" indent="0">
              <a:buNone/>
              <a:defRPr sz="1344" b="1"/>
            </a:lvl7pPr>
            <a:lvl8pPr marL="2688336" indent="0">
              <a:buNone/>
              <a:defRPr sz="1344" b="1"/>
            </a:lvl8pPr>
            <a:lvl9pPr marL="3072384" indent="0">
              <a:buNone/>
              <a:defRPr sz="1344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0149" y="2104379"/>
            <a:ext cx="3624554" cy="3095225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37418" y="1412255"/>
            <a:ext cx="3642405" cy="692124"/>
          </a:xfrm>
        </p:spPr>
        <p:txBody>
          <a:bodyPr anchor="b"/>
          <a:lstStyle>
            <a:lvl1pPr marL="0" indent="0">
              <a:buNone/>
              <a:defRPr sz="2016" b="1"/>
            </a:lvl1pPr>
            <a:lvl2pPr marL="384048" indent="0">
              <a:buNone/>
              <a:defRPr sz="1680" b="1"/>
            </a:lvl2pPr>
            <a:lvl3pPr marL="768096" indent="0">
              <a:buNone/>
              <a:defRPr sz="1512" b="1"/>
            </a:lvl3pPr>
            <a:lvl4pPr marL="1152144" indent="0">
              <a:buNone/>
              <a:defRPr sz="1344" b="1"/>
            </a:lvl4pPr>
            <a:lvl5pPr marL="1536192" indent="0">
              <a:buNone/>
              <a:defRPr sz="1344" b="1"/>
            </a:lvl5pPr>
            <a:lvl6pPr marL="1920240" indent="0">
              <a:buNone/>
              <a:defRPr sz="1344" b="1"/>
            </a:lvl6pPr>
            <a:lvl7pPr marL="2304288" indent="0">
              <a:buNone/>
              <a:defRPr sz="1344" b="1"/>
            </a:lvl7pPr>
            <a:lvl8pPr marL="2688336" indent="0">
              <a:buNone/>
              <a:defRPr sz="1344" b="1"/>
            </a:lvl8pPr>
            <a:lvl9pPr marL="3072384" indent="0">
              <a:buNone/>
              <a:defRPr sz="1344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337418" y="2104379"/>
            <a:ext cx="3642405" cy="3095225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C0DB8-0275-4731-AFE4-23F3E6185381}" type="datetime1">
              <a:rPr lang="fr-FR" smtClean="0"/>
              <a:t>16/09/2022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527CB-DA45-4494-8092-3F008ECA875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021263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776DE-9001-4CF2-B54F-21E9C0D4B9A9}" type="datetime1">
              <a:rPr lang="fr-FR" smtClean="0"/>
              <a:t>16/09/2022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527CB-DA45-4494-8092-3F008ECA875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883280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20EAA-F84C-4F87-BB00-59EC78B69322}" type="datetime1">
              <a:rPr lang="fr-FR" smtClean="0"/>
              <a:t>16/09/2022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527CB-DA45-4494-8092-3F008ECA875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155309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0148" y="384069"/>
            <a:ext cx="2763319" cy="1344242"/>
          </a:xfrm>
        </p:spPr>
        <p:txBody>
          <a:bodyPr anchor="b"/>
          <a:lstStyle>
            <a:lvl1pPr>
              <a:defRPr sz="2688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42405" y="829484"/>
            <a:ext cx="4337417" cy="4094071"/>
          </a:xfrm>
        </p:spPr>
        <p:txBody>
          <a:bodyPr/>
          <a:lstStyle>
            <a:lvl1pPr>
              <a:defRPr sz="2688"/>
            </a:lvl1pPr>
            <a:lvl2pPr>
              <a:defRPr sz="2352"/>
            </a:lvl2pPr>
            <a:lvl3pPr>
              <a:defRPr sz="2016"/>
            </a:lvl3pPr>
            <a:lvl4pPr>
              <a:defRPr sz="1680"/>
            </a:lvl4pPr>
            <a:lvl5pPr>
              <a:defRPr sz="1680"/>
            </a:lvl5pPr>
            <a:lvl6pPr>
              <a:defRPr sz="1680"/>
            </a:lvl6pPr>
            <a:lvl7pPr>
              <a:defRPr sz="1680"/>
            </a:lvl7pPr>
            <a:lvl8pPr>
              <a:defRPr sz="1680"/>
            </a:lvl8pPr>
            <a:lvl9pPr>
              <a:defRPr sz="168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0148" y="1728311"/>
            <a:ext cx="2763319" cy="3201911"/>
          </a:xfrm>
        </p:spPr>
        <p:txBody>
          <a:bodyPr/>
          <a:lstStyle>
            <a:lvl1pPr marL="0" indent="0">
              <a:buNone/>
              <a:defRPr sz="1344"/>
            </a:lvl1pPr>
            <a:lvl2pPr marL="384048" indent="0">
              <a:buNone/>
              <a:defRPr sz="1176"/>
            </a:lvl2pPr>
            <a:lvl3pPr marL="768096" indent="0">
              <a:buNone/>
              <a:defRPr sz="1008"/>
            </a:lvl3pPr>
            <a:lvl4pPr marL="1152144" indent="0">
              <a:buNone/>
              <a:defRPr sz="840"/>
            </a:lvl4pPr>
            <a:lvl5pPr marL="1536192" indent="0">
              <a:buNone/>
              <a:defRPr sz="840"/>
            </a:lvl5pPr>
            <a:lvl6pPr marL="1920240" indent="0">
              <a:buNone/>
              <a:defRPr sz="840"/>
            </a:lvl6pPr>
            <a:lvl7pPr marL="2304288" indent="0">
              <a:buNone/>
              <a:defRPr sz="840"/>
            </a:lvl7pPr>
            <a:lvl8pPr marL="2688336" indent="0">
              <a:buNone/>
              <a:defRPr sz="840"/>
            </a:lvl8pPr>
            <a:lvl9pPr marL="3072384" indent="0">
              <a:buNone/>
              <a:defRPr sz="84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02FD7-45CD-4505-B0EA-BF68D567CA1E}" type="datetime1">
              <a:rPr lang="fr-FR" smtClean="0"/>
              <a:t>16/09/2022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527CB-DA45-4494-8092-3F008ECA875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666382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0148" y="384069"/>
            <a:ext cx="2763319" cy="1344242"/>
          </a:xfrm>
        </p:spPr>
        <p:txBody>
          <a:bodyPr anchor="b"/>
          <a:lstStyle>
            <a:lvl1pPr>
              <a:defRPr sz="2688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642405" y="829484"/>
            <a:ext cx="4337417" cy="4094071"/>
          </a:xfrm>
        </p:spPr>
        <p:txBody>
          <a:bodyPr anchor="t"/>
          <a:lstStyle>
            <a:lvl1pPr marL="0" indent="0">
              <a:buNone/>
              <a:defRPr sz="2688"/>
            </a:lvl1pPr>
            <a:lvl2pPr marL="384048" indent="0">
              <a:buNone/>
              <a:defRPr sz="2352"/>
            </a:lvl2pPr>
            <a:lvl3pPr marL="768096" indent="0">
              <a:buNone/>
              <a:defRPr sz="2016"/>
            </a:lvl3pPr>
            <a:lvl4pPr marL="1152144" indent="0">
              <a:buNone/>
              <a:defRPr sz="1680"/>
            </a:lvl4pPr>
            <a:lvl5pPr marL="1536192" indent="0">
              <a:buNone/>
              <a:defRPr sz="1680"/>
            </a:lvl5pPr>
            <a:lvl6pPr marL="1920240" indent="0">
              <a:buNone/>
              <a:defRPr sz="1680"/>
            </a:lvl6pPr>
            <a:lvl7pPr marL="2304288" indent="0">
              <a:buNone/>
              <a:defRPr sz="1680"/>
            </a:lvl7pPr>
            <a:lvl8pPr marL="2688336" indent="0">
              <a:buNone/>
              <a:defRPr sz="1680"/>
            </a:lvl8pPr>
            <a:lvl9pPr marL="3072384" indent="0">
              <a:buNone/>
              <a:defRPr sz="168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0148" y="1728311"/>
            <a:ext cx="2763319" cy="3201911"/>
          </a:xfrm>
        </p:spPr>
        <p:txBody>
          <a:bodyPr/>
          <a:lstStyle>
            <a:lvl1pPr marL="0" indent="0">
              <a:buNone/>
              <a:defRPr sz="1344"/>
            </a:lvl1pPr>
            <a:lvl2pPr marL="384048" indent="0">
              <a:buNone/>
              <a:defRPr sz="1176"/>
            </a:lvl2pPr>
            <a:lvl3pPr marL="768096" indent="0">
              <a:buNone/>
              <a:defRPr sz="1008"/>
            </a:lvl3pPr>
            <a:lvl4pPr marL="1152144" indent="0">
              <a:buNone/>
              <a:defRPr sz="840"/>
            </a:lvl4pPr>
            <a:lvl5pPr marL="1536192" indent="0">
              <a:buNone/>
              <a:defRPr sz="840"/>
            </a:lvl5pPr>
            <a:lvl6pPr marL="1920240" indent="0">
              <a:buNone/>
              <a:defRPr sz="840"/>
            </a:lvl6pPr>
            <a:lvl7pPr marL="2304288" indent="0">
              <a:buNone/>
              <a:defRPr sz="840"/>
            </a:lvl7pPr>
            <a:lvl8pPr marL="2688336" indent="0">
              <a:buNone/>
              <a:defRPr sz="840"/>
            </a:lvl8pPr>
            <a:lvl9pPr marL="3072384" indent="0">
              <a:buNone/>
              <a:defRPr sz="84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388C4-48DE-4C08-B32B-D3EA3CBA6D72}" type="datetime1">
              <a:rPr lang="fr-FR" smtClean="0"/>
              <a:t>16/09/2022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527CB-DA45-4494-8092-3F008ECA875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945924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9032" y="306723"/>
            <a:ext cx="7389674" cy="11135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9032" y="1533609"/>
            <a:ext cx="7389674" cy="36553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89032" y="5339630"/>
            <a:ext cx="1927741" cy="30672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93CFA2-84AD-41D5-88BD-9BA3B061EC81}" type="datetime1">
              <a:rPr lang="fr-FR" smtClean="0"/>
              <a:t>16/09/2022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38063" y="5339630"/>
            <a:ext cx="2891612" cy="30672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050965" y="5339630"/>
            <a:ext cx="1927741" cy="30672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1527CB-DA45-4494-8092-3F008ECA875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335105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hf hdr="0" ftr="0" dt="0"/>
  <p:txStyles>
    <p:titleStyle>
      <a:lvl1pPr algn="l" defTabSz="768096" rtl="0" eaLnBrk="1" latinLnBrk="0" hangingPunct="1">
        <a:lnSpc>
          <a:spcPct val="90000"/>
        </a:lnSpc>
        <a:spcBef>
          <a:spcPct val="0"/>
        </a:spcBef>
        <a:buNone/>
        <a:defRPr sz="3696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92024" indent="-192024" algn="l" defTabSz="768096" rtl="0" eaLnBrk="1" latinLnBrk="0" hangingPunct="1">
        <a:lnSpc>
          <a:spcPct val="90000"/>
        </a:lnSpc>
        <a:spcBef>
          <a:spcPts val="840"/>
        </a:spcBef>
        <a:buFont typeface="Arial" panose="020B0604020202020204" pitchFamily="34" charset="0"/>
        <a:buChar char="•"/>
        <a:defRPr sz="2352" kern="1200">
          <a:solidFill>
            <a:schemeClr val="tx1"/>
          </a:solidFill>
          <a:latin typeface="+mn-lt"/>
          <a:ea typeface="+mn-ea"/>
          <a:cs typeface="+mn-cs"/>
        </a:defRPr>
      </a:lvl1pPr>
      <a:lvl2pPr marL="576072" indent="-192024" algn="l" defTabSz="768096" rtl="0" eaLnBrk="1" latinLnBrk="0" hangingPunct="1">
        <a:lnSpc>
          <a:spcPct val="90000"/>
        </a:lnSpc>
        <a:spcBef>
          <a:spcPts val="420"/>
        </a:spcBef>
        <a:buFont typeface="Arial" panose="020B0604020202020204" pitchFamily="34" charset="0"/>
        <a:buChar char="•"/>
        <a:defRPr sz="2016" kern="1200">
          <a:solidFill>
            <a:schemeClr val="tx1"/>
          </a:solidFill>
          <a:latin typeface="+mn-lt"/>
          <a:ea typeface="+mn-ea"/>
          <a:cs typeface="+mn-cs"/>
        </a:defRPr>
      </a:lvl2pPr>
      <a:lvl3pPr marL="960120" indent="-192024" algn="l" defTabSz="768096" rtl="0" eaLnBrk="1" latinLnBrk="0" hangingPunct="1">
        <a:lnSpc>
          <a:spcPct val="90000"/>
        </a:lnSpc>
        <a:spcBef>
          <a:spcPts val="420"/>
        </a:spcBef>
        <a:buFont typeface="Arial" panose="020B0604020202020204" pitchFamily="34" charset="0"/>
        <a:buChar char="•"/>
        <a:defRPr sz="1680" kern="1200">
          <a:solidFill>
            <a:schemeClr val="tx1"/>
          </a:solidFill>
          <a:latin typeface="+mn-lt"/>
          <a:ea typeface="+mn-ea"/>
          <a:cs typeface="+mn-cs"/>
        </a:defRPr>
      </a:lvl3pPr>
      <a:lvl4pPr marL="1344168" indent="-192024" algn="l" defTabSz="768096" rtl="0" eaLnBrk="1" latinLnBrk="0" hangingPunct="1">
        <a:lnSpc>
          <a:spcPct val="90000"/>
        </a:lnSpc>
        <a:spcBef>
          <a:spcPts val="420"/>
        </a:spcBef>
        <a:buFont typeface="Arial" panose="020B0604020202020204" pitchFamily="34" charset="0"/>
        <a:buChar char="•"/>
        <a:defRPr sz="1512" kern="1200">
          <a:solidFill>
            <a:schemeClr val="tx1"/>
          </a:solidFill>
          <a:latin typeface="+mn-lt"/>
          <a:ea typeface="+mn-ea"/>
          <a:cs typeface="+mn-cs"/>
        </a:defRPr>
      </a:lvl4pPr>
      <a:lvl5pPr marL="1728216" indent="-192024" algn="l" defTabSz="768096" rtl="0" eaLnBrk="1" latinLnBrk="0" hangingPunct="1">
        <a:lnSpc>
          <a:spcPct val="90000"/>
        </a:lnSpc>
        <a:spcBef>
          <a:spcPts val="420"/>
        </a:spcBef>
        <a:buFont typeface="Arial" panose="020B0604020202020204" pitchFamily="34" charset="0"/>
        <a:buChar char="•"/>
        <a:defRPr sz="1512" kern="1200">
          <a:solidFill>
            <a:schemeClr val="tx1"/>
          </a:solidFill>
          <a:latin typeface="+mn-lt"/>
          <a:ea typeface="+mn-ea"/>
          <a:cs typeface="+mn-cs"/>
        </a:defRPr>
      </a:lvl5pPr>
      <a:lvl6pPr marL="2112264" indent="-192024" algn="l" defTabSz="768096" rtl="0" eaLnBrk="1" latinLnBrk="0" hangingPunct="1">
        <a:lnSpc>
          <a:spcPct val="90000"/>
        </a:lnSpc>
        <a:spcBef>
          <a:spcPts val="420"/>
        </a:spcBef>
        <a:buFont typeface="Arial" panose="020B0604020202020204" pitchFamily="34" charset="0"/>
        <a:buChar char="•"/>
        <a:defRPr sz="1512" kern="1200">
          <a:solidFill>
            <a:schemeClr val="tx1"/>
          </a:solidFill>
          <a:latin typeface="+mn-lt"/>
          <a:ea typeface="+mn-ea"/>
          <a:cs typeface="+mn-cs"/>
        </a:defRPr>
      </a:lvl6pPr>
      <a:lvl7pPr marL="2496312" indent="-192024" algn="l" defTabSz="768096" rtl="0" eaLnBrk="1" latinLnBrk="0" hangingPunct="1">
        <a:lnSpc>
          <a:spcPct val="90000"/>
        </a:lnSpc>
        <a:spcBef>
          <a:spcPts val="420"/>
        </a:spcBef>
        <a:buFont typeface="Arial" panose="020B0604020202020204" pitchFamily="34" charset="0"/>
        <a:buChar char="•"/>
        <a:defRPr sz="1512" kern="1200">
          <a:solidFill>
            <a:schemeClr val="tx1"/>
          </a:solidFill>
          <a:latin typeface="+mn-lt"/>
          <a:ea typeface="+mn-ea"/>
          <a:cs typeface="+mn-cs"/>
        </a:defRPr>
      </a:lvl7pPr>
      <a:lvl8pPr marL="2880360" indent="-192024" algn="l" defTabSz="768096" rtl="0" eaLnBrk="1" latinLnBrk="0" hangingPunct="1">
        <a:lnSpc>
          <a:spcPct val="90000"/>
        </a:lnSpc>
        <a:spcBef>
          <a:spcPts val="420"/>
        </a:spcBef>
        <a:buFont typeface="Arial" panose="020B0604020202020204" pitchFamily="34" charset="0"/>
        <a:buChar char="•"/>
        <a:defRPr sz="1512" kern="1200">
          <a:solidFill>
            <a:schemeClr val="tx1"/>
          </a:solidFill>
          <a:latin typeface="+mn-lt"/>
          <a:ea typeface="+mn-ea"/>
          <a:cs typeface="+mn-cs"/>
        </a:defRPr>
      </a:lvl8pPr>
      <a:lvl9pPr marL="3264408" indent="-192024" algn="l" defTabSz="768096" rtl="0" eaLnBrk="1" latinLnBrk="0" hangingPunct="1">
        <a:lnSpc>
          <a:spcPct val="90000"/>
        </a:lnSpc>
        <a:spcBef>
          <a:spcPts val="420"/>
        </a:spcBef>
        <a:buFont typeface="Arial" panose="020B0604020202020204" pitchFamily="34" charset="0"/>
        <a:buChar char="•"/>
        <a:defRPr sz="151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68096" rtl="0" eaLnBrk="1" latinLnBrk="0" hangingPunct="1">
        <a:defRPr sz="1512" kern="1200">
          <a:solidFill>
            <a:schemeClr val="tx1"/>
          </a:solidFill>
          <a:latin typeface="+mn-lt"/>
          <a:ea typeface="+mn-ea"/>
          <a:cs typeface="+mn-cs"/>
        </a:defRPr>
      </a:lvl1pPr>
      <a:lvl2pPr marL="384048" algn="l" defTabSz="768096" rtl="0" eaLnBrk="1" latinLnBrk="0" hangingPunct="1">
        <a:defRPr sz="1512" kern="1200">
          <a:solidFill>
            <a:schemeClr val="tx1"/>
          </a:solidFill>
          <a:latin typeface="+mn-lt"/>
          <a:ea typeface="+mn-ea"/>
          <a:cs typeface="+mn-cs"/>
        </a:defRPr>
      </a:lvl2pPr>
      <a:lvl3pPr marL="768096" algn="l" defTabSz="768096" rtl="0" eaLnBrk="1" latinLnBrk="0" hangingPunct="1">
        <a:defRPr sz="1512" kern="1200">
          <a:solidFill>
            <a:schemeClr val="tx1"/>
          </a:solidFill>
          <a:latin typeface="+mn-lt"/>
          <a:ea typeface="+mn-ea"/>
          <a:cs typeface="+mn-cs"/>
        </a:defRPr>
      </a:lvl3pPr>
      <a:lvl4pPr marL="1152144" algn="l" defTabSz="768096" rtl="0" eaLnBrk="1" latinLnBrk="0" hangingPunct="1">
        <a:defRPr sz="1512" kern="1200">
          <a:solidFill>
            <a:schemeClr val="tx1"/>
          </a:solidFill>
          <a:latin typeface="+mn-lt"/>
          <a:ea typeface="+mn-ea"/>
          <a:cs typeface="+mn-cs"/>
        </a:defRPr>
      </a:lvl4pPr>
      <a:lvl5pPr marL="1536192" algn="l" defTabSz="768096" rtl="0" eaLnBrk="1" latinLnBrk="0" hangingPunct="1">
        <a:defRPr sz="1512" kern="1200">
          <a:solidFill>
            <a:schemeClr val="tx1"/>
          </a:solidFill>
          <a:latin typeface="+mn-lt"/>
          <a:ea typeface="+mn-ea"/>
          <a:cs typeface="+mn-cs"/>
        </a:defRPr>
      </a:lvl5pPr>
      <a:lvl6pPr marL="1920240" algn="l" defTabSz="768096" rtl="0" eaLnBrk="1" latinLnBrk="0" hangingPunct="1">
        <a:defRPr sz="1512" kern="1200">
          <a:solidFill>
            <a:schemeClr val="tx1"/>
          </a:solidFill>
          <a:latin typeface="+mn-lt"/>
          <a:ea typeface="+mn-ea"/>
          <a:cs typeface="+mn-cs"/>
        </a:defRPr>
      </a:lvl6pPr>
      <a:lvl7pPr marL="2304288" algn="l" defTabSz="768096" rtl="0" eaLnBrk="1" latinLnBrk="0" hangingPunct="1">
        <a:defRPr sz="1512" kern="1200">
          <a:solidFill>
            <a:schemeClr val="tx1"/>
          </a:solidFill>
          <a:latin typeface="+mn-lt"/>
          <a:ea typeface="+mn-ea"/>
          <a:cs typeface="+mn-cs"/>
        </a:defRPr>
      </a:lvl7pPr>
      <a:lvl8pPr marL="2688336" algn="l" defTabSz="768096" rtl="0" eaLnBrk="1" latinLnBrk="0" hangingPunct="1">
        <a:defRPr sz="1512" kern="1200">
          <a:solidFill>
            <a:schemeClr val="tx1"/>
          </a:solidFill>
          <a:latin typeface="+mn-lt"/>
          <a:ea typeface="+mn-ea"/>
          <a:cs typeface="+mn-cs"/>
        </a:defRPr>
      </a:lvl8pPr>
      <a:lvl9pPr marL="3072384" algn="l" defTabSz="768096" rtl="0" eaLnBrk="1" latinLnBrk="0" hangingPunct="1">
        <a:defRPr sz="151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png"/><Relationship Id="rId7" Type="http://schemas.openxmlformats.org/officeDocument/2006/relationships/image" Target="../media/image6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20.jpe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20.jpe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20.jpe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20.jpeg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20.jpeg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jpg"/><Relationship Id="rId5" Type="http://schemas.openxmlformats.org/officeDocument/2006/relationships/image" Target="../media/image47.jpg"/><Relationship Id="rId4" Type="http://schemas.openxmlformats.org/officeDocument/2006/relationships/image" Target="../media/image4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2.xml"/><Relationship Id="rId5" Type="http://schemas.openxmlformats.org/officeDocument/2006/relationships/image" Target="../media/image9.png"/><Relationship Id="rId4" Type="http://schemas.openxmlformats.org/officeDocument/2006/relationships/image" Target="../media/image50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50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3.pn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5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59.png"/><Relationship Id="rId4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8.png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6" Type="http://schemas.openxmlformats.org/officeDocument/2006/relationships/image" Target="../media/image60.png"/><Relationship Id="rId5" Type="http://schemas.openxmlformats.org/officeDocument/2006/relationships/image" Target="../media/image53.pn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g"/><Relationship Id="rId3" Type="http://schemas.openxmlformats.org/officeDocument/2006/relationships/image" Target="../media/image9.png"/><Relationship Id="rId7" Type="http://schemas.openxmlformats.org/officeDocument/2006/relationships/image" Target="../media/image14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jpeg"/><Relationship Id="rId9" Type="http://schemas.openxmlformats.org/officeDocument/2006/relationships/image" Target="../media/image16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1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8.png"/><Relationship Id="rId5" Type="http://schemas.openxmlformats.org/officeDocument/2006/relationships/image" Target="../media/image53.png"/><Relationship Id="rId4" Type="http://schemas.openxmlformats.org/officeDocument/2006/relationships/image" Target="../media/image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3" Type="http://schemas.openxmlformats.org/officeDocument/2006/relationships/image" Target="../media/image9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jpeg"/><Relationship Id="rId10" Type="http://schemas.openxmlformats.org/officeDocument/2006/relationships/image" Target="../media/image26.png"/><Relationship Id="rId4" Type="http://schemas.openxmlformats.org/officeDocument/2006/relationships/image" Target="../media/image20.jpeg"/><Relationship Id="rId9" Type="http://schemas.openxmlformats.org/officeDocument/2006/relationships/image" Target="../media/image25.png"/><Relationship Id="rId14" Type="http://schemas.openxmlformats.org/officeDocument/2006/relationships/image" Target="../media/image30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8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10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3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8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9.png"/><Relationship Id="rId9" Type="http://schemas.openxmlformats.org/officeDocument/2006/relationships/image" Target="../media/image3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jpg"/><Relationship Id="rId5" Type="http://schemas.openxmlformats.org/officeDocument/2006/relationships/image" Target="../media/image20.jpe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jpeg"/><Relationship Id="rId5" Type="http://schemas.openxmlformats.org/officeDocument/2006/relationships/image" Target="../media/image20.jpe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9A38ACC-F602-4B78-94D3-957247E1EC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261" y="258980"/>
            <a:ext cx="6513227" cy="1113534"/>
          </a:xfrm>
        </p:spPr>
        <p:txBody>
          <a:bodyPr>
            <a:noAutofit/>
          </a:bodyPr>
          <a:lstStyle/>
          <a:p>
            <a:pPr algn="ctr"/>
            <a:r>
              <a:rPr lang="fr-FR" sz="2400" b="1" dirty="0"/>
              <a:t>Plateforme de coordination pour échanger l'énergie, réguler et prédire la production/consommation dans le cadre d'un réseau électrique intelligent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446120D-E411-4DC5-A7BB-E45164319C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5496" y="1512250"/>
            <a:ext cx="6837284" cy="1188251"/>
          </a:xfrm>
        </p:spPr>
        <p:txBody>
          <a:bodyPr>
            <a:normAutofit/>
          </a:bodyPr>
          <a:lstStyle/>
          <a:p>
            <a:endParaRPr lang="fr-FR" sz="1400" dirty="0"/>
          </a:p>
          <a:p>
            <a:pPr marL="0" indent="0">
              <a:buNone/>
            </a:pPr>
            <a:r>
              <a:rPr lang="fr-FR" sz="1400" dirty="0"/>
              <a:t>Stage réalisé à l’UNIGE et encadré par </a:t>
            </a:r>
            <a:r>
              <a:rPr lang="fr-FR" sz="1400" dirty="0">
                <a:effectLst/>
              </a:rPr>
              <a:t>Giovanna Di Marzo </a:t>
            </a:r>
            <a:r>
              <a:rPr lang="fr-FR" sz="1400" dirty="0" err="1">
                <a:effectLst/>
              </a:rPr>
              <a:t>Serugendo</a:t>
            </a:r>
            <a:r>
              <a:rPr lang="fr-FR" sz="1400" dirty="0">
                <a:effectLst/>
              </a:rPr>
              <a:t>, </a:t>
            </a:r>
            <a:r>
              <a:rPr lang="fr-FR" sz="1400" dirty="0"/>
              <a:t>dans le cadre du projet TELEGRAM</a:t>
            </a:r>
          </a:p>
          <a:p>
            <a:pPr marL="0" indent="0">
              <a:buNone/>
            </a:pPr>
            <a:r>
              <a:rPr lang="fr-FR" sz="1400" dirty="0"/>
              <a:t>Motivation : les smartgrids permettent de :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AA667357-5D99-425F-BF65-F6D4E6024C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0785" y="106135"/>
            <a:ext cx="1424443" cy="762309"/>
          </a:xfrm>
          <a:prstGeom prst="rect">
            <a:avLst/>
          </a:prstGeom>
        </p:spPr>
      </p:pic>
      <p:pic>
        <p:nvPicPr>
          <p:cNvPr id="6" name="image4.png">
            <a:extLst>
              <a:ext uri="{FF2B5EF4-FFF2-40B4-BE49-F238E27FC236}">
                <a16:creationId xmlns:a16="http://schemas.microsoft.com/office/drawing/2014/main" id="{3EB83C9B-D529-460A-8AE5-821562FFA989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7388380" y="1100570"/>
            <a:ext cx="590326" cy="189011"/>
          </a:xfrm>
          <a:prstGeom prst="rect">
            <a:avLst/>
          </a:prstGeom>
          <a:ln/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FFE8966-79D3-48B1-8CDC-0958E845931B}"/>
              </a:ext>
            </a:extLst>
          </p:cNvPr>
          <p:cNvSpPr/>
          <p:nvPr/>
        </p:nvSpPr>
        <p:spPr>
          <a:xfrm>
            <a:off x="111753" y="106135"/>
            <a:ext cx="8334739" cy="1427474"/>
          </a:xfrm>
          <a:prstGeom prst="rect">
            <a:avLst/>
          </a:prstGeom>
          <a:noFill/>
          <a:ln w="254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pic>
        <p:nvPicPr>
          <p:cNvPr id="1028" name="Picture 4" descr="Supervision - Antemeta">
            <a:extLst>
              <a:ext uri="{FF2B5EF4-FFF2-40B4-BE49-F238E27FC236}">
                <a16:creationId xmlns:a16="http://schemas.microsoft.com/office/drawing/2014/main" id="{B8AD2FB5-BD52-4B5E-9DE2-A5BA74E9C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5657" y="2749640"/>
            <a:ext cx="1191659" cy="463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Quel est le coût moyen d'un lead pour une PME B2B ? - Le blog d'intento">
            <a:extLst>
              <a:ext uri="{FF2B5EF4-FFF2-40B4-BE49-F238E27FC236}">
                <a16:creationId xmlns:a16="http://schemas.microsoft.com/office/drawing/2014/main" id="{BF67D268-8CD8-4DB9-A71E-95877652FC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9138" y="3302667"/>
            <a:ext cx="783191" cy="587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Surtension électrique : définition, causes, conséquences, solutions |  Choisir.com ®">
            <a:extLst>
              <a:ext uri="{FF2B5EF4-FFF2-40B4-BE49-F238E27FC236}">
                <a16:creationId xmlns:a16="http://schemas.microsoft.com/office/drawing/2014/main" id="{19BA2997-07B1-46D5-B29B-D26DA58F72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5019" y="3932884"/>
            <a:ext cx="1177481" cy="461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26CA1666-E7B7-4688-ADE6-C757800D0AE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6207" y="4512496"/>
            <a:ext cx="706814" cy="425556"/>
          </a:xfrm>
          <a:prstGeom prst="rect">
            <a:avLst/>
          </a:prstGeom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E14AE3C1-2077-4884-AD70-E22E8CEBF1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0277" y="5026089"/>
            <a:ext cx="528103" cy="528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Espace réservé du contenu 2">
            <a:extLst>
              <a:ext uri="{FF2B5EF4-FFF2-40B4-BE49-F238E27FC236}">
                <a16:creationId xmlns:a16="http://schemas.microsoft.com/office/drawing/2014/main" id="{CC96E02D-CC1D-4C10-828D-96EB4AD60E47}"/>
              </a:ext>
            </a:extLst>
          </p:cNvPr>
          <p:cNvSpPr txBox="1">
            <a:spLocks/>
          </p:cNvSpPr>
          <p:nvPr/>
        </p:nvSpPr>
        <p:spPr>
          <a:xfrm>
            <a:off x="753392" y="4915223"/>
            <a:ext cx="3631825" cy="4524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92024" indent="-192024" algn="l" defTabSz="768096" rtl="0" eaLnBrk="1" latinLnBrk="0" hangingPunct="1">
              <a:lnSpc>
                <a:spcPct val="90000"/>
              </a:lnSpc>
              <a:spcBef>
                <a:spcPts val="840"/>
              </a:spcBef>
              <a:buFont typeface="Arial" panose="020B0604020202020204" pitchFamily="34" charset="0"/>
              <a:buChar char="•"/>
              <a:defRPr sz="23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72" indent="-192024" algn="l" defTabSz="768096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20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0120" indent="-192024" algn="l" defTabSz="768096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6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44168" indent="-192024" algn="l" defTabSz="768096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1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28216" indent="-192024" algn="l" defTabSz="768096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1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12264" indent="-192024" algn="l" defTabSz="768096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1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96312" indent="-192024" algn="l" defTabSz="768096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1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80360" indent="-192024" algn="l" defTabSz="768096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1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64408" indent="-192024" algn="l" defTabSz="768096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1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400" dirty="0"/>
              <a:t>Favoriser les énergies renouvelables</a:t>
            </a:r>
          </a:p>
          <a:p>
            <a:pPr marL="0" indent="0">
              <a:buNone/>
            </a:pPr>
            <a:endParaRPr lang="fr-FR" dirty="0"/>
          </a:p>
        </p:txBody>
      </p:sp>
      <p:sp>
        <p:nvSpPr>
          <p:cNvPr id="21" name="Espace réservé du contenu 2">
            <a:extLst>
              <a:ext uri="{FF2B5EF4-FFF2-40B4-BE49-F238E27FC236}">
                <a16:creationId xmlns:a16="http://schemas.microsoft.com/office/drawing/2014/main" id="{70FD7F8F-EF9D-49EF-A74E-E85E0DDCEACC}"/>
              </a:ext>
            </a:extLst>
          </p:cNvPr>
          <p:cNvSpPr txBox="1">
            <a:spLocks/>
          </p:cNvSpPr>
          <p:nvPr/>
        </p:nvSpPr>
        <p:spPr>
          <a:xfrm>
            <a:off x="753392" y="4358915"/>
            <a:ext cx="6686476" cy="4524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92024" indent="-192024" algn="l" defTabSz="768096" rtl="0" eaLnBrk="1" latinLnBrk="0" hangingPunct="1">
              <a:lnSpc>
                <a:spcPct val="90000"/>
              </a:lnSpc>
              <a:spcBef>
                <a:spcPts val="840"/>
              </a:spcBef>
              <a:buFont typeface="Arial" panose="020B0604020202020204" pitchFamily="34" charset="0"/>
              <a:buChar char="•"/>
              <a:defRPr sz="23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72" indent="-192024" algn="l" defTabSz="768096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20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0120" indent="-192024" algn="l" defTabSz="768096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6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44168" indent="-192024" algn="l" defTabSz="768096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1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28216" indent="-192024" algn="l" defTabSz="768096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1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12264" indent="-192024" algn="l" defTabSz="768096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1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96312" indent="-192024" algn="l" defTabSz="768096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1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80360" indent="-192024" algn="l" defTabSz="768096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1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64408" indent="-192024" algn="l" defTabSz="768096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1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400" dirty="0"/>
              <a:t>Décentraliser la distribution</a:t>
            </a:r>
          </a:p>
          <a:p>
            <a:pPr marL="0" indent="0">
              <a:buNone/>
            </a:pPr>
            <a:endParaRPr lang="fr-FR" dirty="0"/>
          </a:p>
        </p:txBody>
      </p:sp>
      <p:sp>
        <p:nvSpPr>
          <p:cNvPr id="22" name="Espace réservé du contenu 2">
            <a:extLst>
              <a:ext uri="{FF2B5EF4-FFF2-40B4-BE49-F238E27FC236}">
                <a16:creationId xmlns:a16="http://schemas.microsoft.com/office/drawing/2014/main" id="{2BAFC066-C1F5-4692-B122-BED0BAB4F9C4}"/>
              </a:ext>
            </a:extLst>
          </p:cNvPr>
          <p:cNvSpPr txBox="1">
            <a:spLocks/>
          </p:cNvSpPr>
          <p:nvPr/>
        </p:nvSpPr>
        <p:spPr>
          <a:xfrm>
            <a:off x="758893" y="3802607"/>
            <a:ext cx="4964955" cy="4524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92024" indent="-192024" algn="l" defTabSz="768096" rtl="0" eaLnBrk="1" latinLnBrk="0" hangingPunct="1">
              <a:lnSpc>
                <a:spcPct val="90000"/>
              </a:lnSpc>
              <a:spcBef>
                <a:spcPts val="840"/>
              </a:spcBef>
              <a:buFont typeface="Arial" panose="020B0604020202020204" pitchFamily="34" charset="0"/>
              <a:buChar char="•"/>
              <a:defRPr sz="23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72" indent="-192024" algn="l" defTabSz="768096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20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0120" indent="-192024" algn="l" defTabSz="768096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6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44168" indent="-192024" algn="l" defTabSz="768096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1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28216" indent="-192024" algn="l" defTabSz="768096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1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12264" indent="-192024" algn="l" defTabSz="768096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1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96312" indent="-192024" algn="l" defTabSz="768096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1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80360" indent="-192024" algn="l" defTabSz="768096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1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64408" indent="-192024" algn="l" defTabSz="768096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1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400" dirty="0"/>
              <a:t>Réduire les pics d’utilisation</a:t>
            </a:r>
          </a:p>
          <a:p>
            <a:pPr marL="0" indent="0">
              <a:buNone/>
            </a:pPr>
            <a:endParaRPr lang="fr-FR" dirty="0"/>
          </a:p>
        </p:txBody>
      </p:sp>
      <p:sp>
        <p:nvSpPr>
          <p:cNvPr id="23" name="Espace réservé du contenu 2">
            <a:extLst>
              <a:ext uri="{FF2B5EF4-FFF2-40B4-BE49-F238E27FC236}">
                <a16:creationId xmlns:a16="http://schemas.microsoft.com/office/drawing/2014/main" id="{A139DB06-B9D6-49D5-876A-4129F74B7B40}"/>
              </a:ext>
            </a:extLst>
          </p:cNvPr>
          <p:cNvSpPr txBox="1">
            <a:spLocks/>
          </p:cNvSpPr>
          <p:nvPr/>
        </p:nvSpPr>
        <p:spPr>
          <a:xfrm>
            <a:off x="755424" y="3267094"/>
            <a:ext cx="5353759" cy="4524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92024" indent="-192024" algn="l" defTabSz="768096" rtl="0" eaLnBrk="1" latinLnBrk="0" hangingPunct="1">
              <a:lnSpc>
                <a:spcPct val="90000"/>
              </a:lnSpc>
              <a:spcBef>
                <a:spcPts val="840"/>
              </a:spcBef>
              <a:buFont typeface="Arial" panose="020B0604020202020204" pitchFamily="34" charset="0"/>
              <a:buChar char="•"/>
              <a:defRPr sz="23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72" indent="-192024" algn="l" defTabSz="768096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20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0120" indent="-192024" algn="l" defTabSz="768096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6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44168" indent="-192024" algn="l" defTabSz="768096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1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28216" indent="-192024" algn="l" defTabSz="768096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1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12264" indent="-192024" algn="l" defTabSz="768096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1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96312" indent="-192024" algn="l" defTabSz="768096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1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80360" indent="-192024" algn="l" defTabSz="768096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1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64408" indent="-192024" algn="l" defTabSz="768096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1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400" dirty="0"/>
              <a:t>Diminuer les coûts en énergie</a:t>
            </a:r>
          </a:p>
          <a:p>
            <a:pPr marL="0" indent="0">
              <a:buNone/>
            </a:pPr>
            <a:endParaRPr lang="fr-FR" dirty="0"/>
          </a:p>
        </p:txBody>
      </p:sp>
      <p:sp>
        <p:nvSpPr>
          <p:cNvPr id="24" name="Espace réservé du contenu 2">
            <a:extLst>
              <a:ext uri="{FF2B5EF4-FFF2-40B4-BE49-F238E27FC236}">
                <a16:creationId xmlns:a16="http://schemas.microsoft.com/office/drawing/2014/main" id="{44CD134E-A68F-4671-85CA-6B10FB05906D}"/>
              </a:ext>
            </a:extLst>
          </p:cNvPr>
          <p:cNvSpPr txBox="1">
            <a:spLocks/>
          </p:cNvSpPr>
          <p:nvPr/>
        </p:nvSpPr>
        <p:spPr>
          <a:xfrm>
            <a:off x="753392" y="2749640"/>
            <a:ext cx="5793238" cy="4524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92024" indent="-192024" algn="l" defTabSz="768096" rtl="0" eaLnBrk="1" latinLnBrk="0" hangingPunct="1">
              <a:lnSpc>
                <a:spcPct val="90000"/>
              </a:lnSpc>
              <a:spcBef>
                <a:spcPts val="840"/>
              </a:spcBef>
              <a:buFont typeface="Arial" panose="020B0604020202020204" pitchFamily="34" charset="0"/>
              <a:buChar char="•"/>
              <a:defRPr sz="23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72" indent="-192024" algn="l" defTabSz="768096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20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0120" indent="-192024" algn="l" defTabSz="768096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6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44168" indent="-192024" algn="l" defTabSz="768096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1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28216" indent="-192024" algn="l" defTabSz="768096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1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12264" indent="-192024" algn="l" defTabSz="768096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1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96312" indent="-192024" algn="l" defTabSz="768096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1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80360" indent="-192024" algn="l" defTabSz="768096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1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64408" indent="-192024" algn="l" defTabSz="768096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1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400" dirty="0"/>
              <a:t>Suivre l’utilisation de l’énergie (production, distribution et consommation)</a:t>
            </a:r>
          </a:p>
        </p:txBody>
      </p:sp>
      <p:sp>
        <p:nvSpPr>
          <p:cNvPr id="18" name="Espace réservé du numéro de diapositive 1">
            <a:extLst>
              <a:ext uri="{FF2B5EF4-FFF2-40B4-BE49-F238E27FC236}">
                <a16:creationId xmlns:a16="http://schemas.microsoft.com/office/drawing/2014/main" id="{7E41F0D0-1972-4E84-94A7-0A7DAA3B7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93406" y="5420073"/>
            <a:ext cx="471491" cy="281449"/>
          </a:xfrm>
        </p:spPr>
        <p:txBody>
          <a:bodyPr/>
          <a:lstStyle/>
          <a:p>
            <a:fld id="{211527CB-DA45-4494-8092-3F008ECA875E}" type="slidenum">
              <a:rPr lang="fr-FR" smtClean="0"/>
              <a:t>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53772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/>
      <p:bldP spid="23" grpId="0"/>
      <p:bldP spid="2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ctangle 59">
            <a:extLst>
              <a:ext uri="{FF2B5EF4-FFF2-40B4-BE49-F238E27FC236}">
                <a16:creationId xmlns:a16="http://schemas.microsoft.com/office/drawing/2014/main" id="{0A24A9DB-46B3-4E75-A367-D960F9CA7C91}"/>
              </a:ext>
            </a:extLst>
          </p:cNvPr>
          <p:cNvSpPr/>
          <p:nvPr/>
        </p:nvSpPr>
        <p:spPr>
          <a:xfrm>
            <a:off x="2804714" y="4458296"/>
            <a:ext cx="2705132" cy="1220492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900" dirty="0">
              <a:solidFill>
                <a:schemeClr val="tx1"/>
              </a:solidFill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F2BB8E21-C26E-48BD-8D83-F06E959424D5}"/>
              </a:ext>
            </a:extLst>
          </p:cNvPr>
          <p:cNvSpPr/>
          <p:nvPr/>
        </p:nvSpPr>
        <p:spPr>
          <a:xfrm>
            <a:off x="2860342" y="4418808"/>
            <a:ext cx="2705132" cy="1220492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900" dirty="0">
              <a:solidFill>
                <a:schemeClr val="tx1"/>
              </a:solidFill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90425635-FE45-4DCA-B7F4-48BF521A442A}"/>
              </a:ext>
            </a:extLst>
          </p:cNvPr>
          <p:cNvSpPr/>
          <p:nvPr/>
        </p:nvSpPr>
        <p:spPr>
          <a:xfrm>
            <a:off x="2915969" y="4381718"/>
            <a:ext cx="2705132" cy="1220492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900" dirty="0">
              <a:solidFill>
                <a:schemeClr val="tx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DB56FBC4-126A-45BF-95F9-AA717B804194}"/>
              </a:ext>
            </a:extLst>
          </p:cNvPr>
          <p:cNvSpPr/>
          <p:nvPr/>
        </p:nvSpPr>
        <p:spPr>
          <a:xfrm>
            <a:off x="336968" y="2121779"/>
            <a:ext cx="8012552" cy="216658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3563AA24-9B77-4DD3-81D0-3FE1B5E15D7B}"/>
              </a:ext>
            </a:extLst>
          </p:cNvPr>
          <p:cNvSpPr/>
          <p:nvPr/>
        </p:nvSpPr>
        <p:spPr>
          <a:xfrm>
            <a:off x="336968" y="2121779"/>
            <a:ext cx="8012552" cy="216658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B72E459C-D808-4AC5-BB1C-2E887B914298}"/>
              </a:ext>
            </a:extLst>
          </p:cNvPr>
          <p:cNvSpPr/>
          <p:nvPr/>
        </p:nvSpPr>
        <p:spPr>
          <a:xfrm>
            <a:off x="2804714" y="3722541"/>
            <a:ext cx="2705132" cy="460449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664" dirty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8E161B11-803C-4821-9AA7-99EF463C1376}"/>
              </a:ext>
            </a:extLst>
          </p:cNvPr>
          <p:cNvSpPr/>
          <p:nvPr/>
        </p:nvSpPr>
        <p:spPr>
          <a:xfrm>
            <a:off x="2860375" y="3678081"/>
            <a:ext cx="2705132" cy="460449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664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F805D451-775C-425E-B2F6-2341DBC6AD10}"/>
              </a:ext>
            </a:extLst>
          </p:cNvPr>
          <p:cNvSpPr/>
          <p:nvPr/>
        </p:nvSpPr>
        <p:spPr>
          <a:xfrm>
            <a:off x="2915969" y="3629336"/>
            <a:ext cx="2705132" cy="460449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664" dirty="0"/>
          </a:p>
        </p:txBody>
      </p:sp>
      <p:pic>
        <p:nvPicPr>
          <p:cNvPr id="43" name="Image 42">
            <a:extLst>
              <a:ext uri="{FF2B5EF4-FFF2-40B4-BE49-F238E27FC236}">
                <a16:creationId xmlns:a16="http://schemas.microsoft.com/office/drawing/2014/main" id="{BEC74C68-E940-4925-97F2-BE45A46658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14633"/>
            <a:ext cx="342900" cy="400050"/>
          </a:xfrm>
          <a:prstGeom prst="rect">
            <a:avLst/>
          </a:prstGeom>
        </p:spPr>
      </p:pic>
      <p:pic>
        <p:nvPicPr>
          <p:cNvPr id="45" name="Image 44">
            <a:extLst>
              <a:ext uri="{FF2B5EF4-FFF2-40B4-BE49-F238E27FC236}">
                <a16:creationId xmlns:a16="http://schemas.microsoft.com/office/drawing/2014/main" id="{19BC6280-11B1-4D8D-9E6A-E7D7CBABD8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1827" y="340965"/>
            <a:ext cx="2864331" cy="840735"/>
          </a:xfrm>
          <a:prstGeom prst="rect">
            <a:avLst/>
          </a:prstGeom>
        </p:spPr>
      </p:pic>
      <p:sp>
        <p:nvSpPr>
          <p:cNvPr id="55" name="Rectangle 54">
            <a:extLst>
              <a:ext uri="{FF2B5EF4-FFF2-40B4-BE49-F238E27FC236}">
                <a16:creationId xmlns:a16="http://schemas.microsoft.com/office/drawing/2014/main" id="{300A94F2-3733-49EE-8A69-4EFC723AADC6}"/>
              </a:ext>
            </a:extLst>
          </p:cNvPr>
          <p:cNvSpPr/>
          <p:nvPr/>
        </p:nvSpPr>
        <p:spPr>
          <a:xfrm>
            <a:off x="5711253" y="945671"/>
            <a:ext cx="2309654" cy="1092004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EF75A42E-3B56-47F5-9577-8026FD45E9B9}"/>
              </a:ext>
            </a:extLst>
          </p:cNvPr>
          <p:cNvSpPr/>
          <p:nvPr/>
        </p:nvSpPr>
        <p:spPr>
          <a:xfrm>
            <a:off x="463725" y="954764"/>
            <a:ext cx="2234820" cy="1082911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BEBFBC5E-4620-4DEF-BBFC-4B4B9383A6F8}"/>
              </a:ext>
            </a:extLst>
          </p:cNvPr>
          <p:cNvSpPr/>
          <p:nvPr/>
        </p:nvSpPr>
        <p:spPr>
          <a:xfrm>
            <a:off x="480401" y="2246552"/>
            <a:ext cx="2234820" cy="518151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600" dirty="0">
              <a:solidFill>
                <a:schemeClr val="tx1"/>
              </a:solidFill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52ADBD8A-C5A2-46F2-AB6F-DDA54AE08DAF}"/>
              </a:ext>
            </a:extLst>
          </p:cNvPr>
          <p:cNvSpPr/>
          <p:nvPr/>
        </p:nvSpPr>
        <p:spPr>
          <a:xfrm>
            <a:off x="5711253" y="2240870"/>
            <a:ext cx="2331501" cy="518152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664" dirty="0"/>
          </a:p>
        </p:txBody>
      </p:sp>
      <p:sp>
        <p:nvSpPr>
          <p:cNvPr id="136" name="Rectangle : coins arrondis 135">
            <a:extLst>
              <a:ext uri="{FF2B5EF4-FFF2-40B4-BE49-F238E27FC236}">
                <a16:creationId xmlns:a16="http://schemas.microsoft.com/office/drawing/2014/main" id="{4CD321AE-9152-4302-A3F5-2E23E604E4DC}"/>
              </a:ext>
            </a:extLst>
          </p:cNvPr>
          <p:cNvSpPr/>
          <p:nvPr/>
        </p:nvSpPr>
        <p:spPr>
          <a:xfrm>
            <a:off x="2971179" y="4477090"/>
            <a:ext cx="621371" cy="214956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700" b="1" dirty="0">
                <a:solidFill>
                  <a:schemeClr val="tx1"/>
                </a:solidFill>
              </a:rPr>
              <a:t>Requête </a:t>
            </a:r>
          </a:p>
          <a:p>
            <a:pPr algn="ctr"/>
            <a:r>
              <a:rPr lang="fr-FR" sz="700" b="1" dirty="0">
                <a:solidFill>
                  <a:schemeClr val="tx1"/>
                </a:solidFill>
              </a:rPr>
              <a:t>en énergie</a:t>
            </a:r>
            <a:endParaRPr lang="fr-FR" sz="700" dirty="0">
              <a:solidFill>
                <a:schemeClr val="tx1"/>
              </a:solidFill>
            </a:endParaRPr>
          </a:p>
        </p:txBody>
      </p:sp>
      <p:grpSp>
        <p:nvGrpSpPr>
          <p:cNvPr id="67" name="Groupe 66">
            <a:extLst>
              <a:ext uri="{FF2B5EF4-FFF2-40B4-BE49-F238E27FC236}">
                <a16:creationId xmlns:a16="http://schemas.microsoft.com/office/drawing/2014/main" id="{952E79C7-D4AB-48CE-91C0-D873B4A62BCC}"/>
              </a:ext>
            </a:extLst>
          </p:cNvPr>
          <p:cNvGrpSpPr/>
          <p:nvPr/>
        </p:nvGrpSpPr>
        <p:grpSpPr>
          <a:xfrm>
            <a:off x="2860375" y="2870624"/>
            <a:ext cx="2760726" cy="628266"/>
            <a:chOff x="2860375" y="2870624"/>
            <a:chExt cx="2760726" cy="628266"/>
          </a:xfrm>
        </p:grpSpPr>
        <p:grpSp>
          <p:nvGrpSpPr>
            <p:cNvPr id="68" name="Groupe 67">
              <a:extLst>
                <a:ext uri="{FF2B5EF4-FFF2-40B4-BE49-F238E27FC236}">
                  <a16:creationId xmlns:a16="http://schemas.microsoft.com/office/drawing/2014/main" id="{185B43A5-A44F-415E-822B-06302A46CE0A}"/>
                </a:ext>
              </a:extLst>
            </p:cNvPr>
            <p:cNvGrpSpPr/>
            <p:nvPr/>
          </p:nvGrpSpPr>
          <p:grpSpPr>
            <a:xfrm>
              <a:off x="2860375" y="2870624"/>
              <a:ext cx="2760726" cy="628266"/>
              <a:chOff x="2816952" y="2724455"/>
              <a:chExt cx="2760726" cy="628266"/>
            </a:xfrm>
          </p:grpSpPr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10EDF5DA-E8E5-4F55-8F48-9F73CB0EB66B}"/>
                  </a:ext>
                </a:extLst>
              </p:cNvPr>
              <p:cNvSpPr/>
              <p:nvPr/>
            </p:nvSpPr>
            <p:spPr>
              <a:xfrm>
                <a:off x="2816952" y="2724455"/>
                <a:ext cx="2760726" cy="62826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941" dirty="0"/>
              </a:p>
            </p:txBody>
          </p:sp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B6BF770F-F764-45DA-8292-04AC92FD30CF}"/>
                  </a:ext>
                </a:extLst>
              </p:cNvPr>
              <p:cNvSpPr/>
              <p:nvPr/>
            </p:nvSpPr>
            <p:spPr>
              <a:xfrm>
                <a:off x="3388278" y="3040768"/>
                <a:ext cx="632472" cy="204743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941" dirty="0"/>
                  <a:t>Bonding</a:t>
                </a:r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5947119D-9EF8-4386-BA4A-8BDB97C3ECDD}"/>
                  </a:ext>
                </a:extLst>
              </p:cNvPr>
              <p:cNvSpPr/>
              <p:nvPr/>
            </p:nvSpPr>
            <p:spPr>
              <a:xfrm>
                <a:off x="4858041" y="3034337"/>
                <a:ext cx="538099" cy="202315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900" dirty="0" err="1"/>
                  <a:t>Decay</a:t>
                </a:r>
                <a:endParaRPr lang="fr-FR" sz="900" dirty="0"/>
              </a:p>
            </p:txBody>
          </p:sp>
        </p:grpSp>
        <p:sp>
          <p:nvSpPr>
            <p:cNvPr id="69" name="ZoneTexte 68">
              <a:extLst>
                <a:ext uri="{FF2B5EF4-FFF2-40B4-BE49-F238E27FC236}">
                  <a16:creationId xmlns:a16="http://schemas.microsoft.com/office/drawing/2014/main" id="{39AE08C1-F6DC-43BA-A834-836792999BF7}"/>
                </a:ext>
              </a:extLst>
            </p:cNvPr>
            <p:cNvSpPr txBox="1"/>
            <p:nvPr/>
          </p:nvSpPr>
          <p:spPr>
            <a:xfrm>
              <a:off x="3330997" y="2879900"/>
              <a:ext cx="157046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100" dirty="0"/>
                <a:t>Lois de coordination</a:t>
              </a: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1B2A41F0-2701-4430-830E-14DF21E3F42D}"/>
                </a:ext>
              </a:extLst>
            </p:cNvPr>
            <p:cNvSpPr/>
            <p:nvPr/>
          </p:nvSpPr>
          <p:spPr>
            <a:xfrm>
              <a:off x="4150394" y="3184757"/>
              <a:ext cx="671659" cy="20474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fr-FR" sz="900" dirty="0" err="1"/>
                <a:t>Spreading</a:t>
              </a:r>
              <a:endParaRPr lang="fr-FR" sz="900" dirty="0"/>
            </a:p>
          </p:txBody>
        </p:sp>
        <p:pic>
          <p:nvPicPr>
            <p:cNvPr id="71" name="Picture 8" descr="roue dentée Tapis de souris | Spreadshirt">
              <a:extLst>
                <a:ext uri="{FF2B5EF4-FFF2-40B4-BE49-F238E27FC236}">
                  <a16:creationId xmlns:a16="http://schemas.microsoft.com/office/drawing/2014/main" id="{F11D0DD8-DA8A-4B2A-8948-BAD0671616D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032599" y="3160909"/>
              <a:ext cx="226878" cy="2268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0" name="Rectangle : coins arrondis 79">
            <a:extLst>
              <a:ext uri="{FF2B5EF4-FFF2-40B4-BE49-F238E27FC236}">
                <a16:creationId xmlns:a16="http://schemas.microsoft.com/office/drawing/2014/main" id="{821AB2D6-D0B8-437A-83EC-79D78EC082C1}"/>
              </a:ext>
            </a:extLst>
          </p:cNvPr>
          <p:cNvSpPr/>
          <p:nvPr/>
        </p:nvSpPr>
        <p:spPr>
          <a:xfrm>
            <a:off x="542856" y="2417216"/>
            <a:ext cx="621371" cy="214956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700" b="1" dirty="0">
                <a:solidFill>
                  <a:schemeClr val="tx1"/>
                </a:solidFill>
              </a:rPr>
              <a:t>Requête </a:t>
            </a:r>
          </a:p>
          <a:p>
            <a:pPr algn="ctr"/>
            <a:r>
              <a:rPr lang="fr-FR" sz="700" b="1" dirty="0">
                <a:solidFill>
                  <a:schemeClr val="tx1"/>
                </a:solidFill>
              </a:rPr>
              <a:t>en énergie</a:t>
            </a:r>
            <a:endParaRPr lang="fr-FR" sz="700" dirty="0">
              <a:solidFill>
                <a:schemeClr val="tx1"/>
              </a:solidFill>
            </a:endParaRPr>
          </a:p>
        </p:txBody>
      </p:sp>
      <p:sp>
        <p:nvSpPr>
          <p:cNvPr id="84" name="Titre 1">
            <a:extLst>
              <a:ext uri="{FF2B5EF4-FFF2-40B4-BE49-F238E27FC236}">
                <a16:creationId xmlns:a16="http://schemas.microsoft.com/office/drawing/2014/main" id="{C38B242B-7E0F-4A40-BDF0-BD97D7AB68AE}"/>
              </a:ext>
            </a:extLst>
          </p:cNvPr>
          <p:cNvSpPr txBox="1">
            <a:spLocks/>
          </p:cNvSpPr>
          <p:nvPr/>
        </p:nvSpPr>
        <p:spPr>
          <a:xfrm>
            <a:off x="747865" y="213532"/>
            <a:ext cx="3583772" cy="44839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76809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4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2400" b="1" dirty="0"/>
              <a:t>Etape 2 : envoi des offres</a:t>
            </a:r>
          </a:p>
        </p:txBody>
      </p:sp>
      <p:sp>
        <p:nvSpPr>
          <p:cNvPr id="85" name="ZoneTexte 84">
            <a:extLst>
              <a:ext uri="{FF2B5EF4-FFF2-40B4-BE49-F238E27FC236}">
                <a16:creationId xmlns:a16="http://schemas.microsoft.com/office/drawing/2014/main" id="{77CD19CD-60AF-49F3-A9B3-91CE86CC91D9}"/>
              </a:ext>
            </a:extLst>
          </p:cNvPr>
          <p:cNvSpPr txBox="1"/>
          <p:nvPr/>
        </p:nvSpPr>
        <p:spPr>
          <a:xfrm>
            <a:off x="602080" y="928903"/>
            <a:ext cx="191594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00" dirty="0">
                <a:solidFill>
                  <a:schemeClr val="tx1"/>
                </a:solidFill>
              </a:rPr>
              <a:t>Agent consommateur</a:t>
            </a:r>
          </a:p>
        </p:txBody>
      </p:sp>
      <p:sp>
        <p:nvSpPr>
          <p:cNvPr id="92" name="Rectangle : coins arrondis 91">
            <a:extLst>
              <a:ext uri="{FF2B5EF4-FFF2-40B4-BE49-F238E27FC236}">
                <a16:creationId xmlns:a16="http://schemas.microsoft.com/office/drawing/2014/main" id="{A64AC448-DCFE-422F-8DE5-F436BA2F95DF}"/>
              </a:ext>
            </a:extLst>
          </p:cNvPr>
          <p:cNvSpPr/>
          <p:nvPr/>
        </p:nvSpPr>
        <p:spPr>
          <a:xfrm>
            <a:off x="3638506" y="4473133"/>
            <a:ext cx="518267" cy="211975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700" b="1" dirty="0">
                <a:solidFill>
                  <a:schemeClr val="tx1"/>
                </a:solidFill>
              </a:rPr>
              <a:t>Offre en énergie</a:t>
            </a:r>
            <a:endParaRPr lang="fr-FR" sz="700" dirty="0">
              <a:solidFill>
                <a:schemeClr val="tx1"/>
              </a:solidFill>
            </a:endParaRPr>
          </a:p>
        </p:txBody>
      </p:sp>
      <p:sp>
        <p:nvSpPr>
          <p:cNvPr id="93" name="Rectangle : coins arrondis 92">
            <a:extLst>
              <a:ext uri="{FF2B5EF4-FFF2-40B4-BE49-F238E27FC236}">
                <a16:creationId xmlns:a16="http://schemas.microsoft.com/office/drawing/2014/main" id="{45FC5CD8-CFB0-4F5C-B9EF-E47E6FDAEC61}"/>
              </a:ext>
            </a:extLst>
          </p:cNvPr>
          <p:cNvSpPr/>
          <p:nvPr/>
        </p:nvSpPr>
        <p:spPr>
          <a:xfrm>
            <a:off x="3612340" y="3790403"/>
            <a:ext cx="518267" cy="211975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700" b="1" dirty="0">
                <a:solidFill>
                  <a:schemeClr val="tx1"/>
                </a:solidFill>
              </a:rPr>
              <a:t>Offre en énergie</a:t>
            </a:r>
            <a:endParaRPr lang="fr-FR" sz="700" dirty="0">
              <a:solidFill>
                <a:schemeClr val="tx1"/>
              </a:solidFill>
            </a:endParaRPr>
          </a:p>
        </p:txBody>
      </p:sp>
      <p:sp>
        <p:nvSpPr>
          <p:cNvPr id="97" name="ZoneTexte 96">
            <a:extLst>
              <a:ext uri="{FF2B5EF4-FFF2-40B4-BE49-F238E27FC236}">
                <a16:creationId xmlns:a16="http://schemas.microsoft.com/office/drawing/2014/main" id="{DB862415-585A-4B44-B34A-758D34572916}"/>
              </a:ext>
            </a:extLst>
          </p:cNvPr>
          <p:cNvSpPr txBox="1"/>
          <p:nvPr/>
        </p:nvSpPr>
        <p:spPr>
          <a:xfrm>
            <a:off x="6678121" y="3950120"/>
            <a:ext cx="15601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Espace de tuples</a:t>
            </a:r>
          </a:p>
        </p:txBody>
      </p:sp>
      <p:sp>
        <p:nvSpPr>
          <p:cNvPr id="99" name="Rectangle : coins arrondis 98">
            <a:extLst>
              <a:ext uri="{FF2B5EF4-FFF2-40B4-BE49-F238E27FC236}">
                <a16:creationId xmlns:a16="http://schemas.microsoft.com/office/drawing/2014/main" id="{37D717EB-98C4-41EB-9326-0ED4C468E702}"/>
              </a:ext>
            </a:extLst>
          </p:cNvPr>
          <p:cNvSpPr/>
          <p:nvPr/>
        </p:nvSpPr>
        <p:spPr>
          <a:xfrm>
            <a:off x="1999760" y="1699223"/>
            <a:ext cx="518267" cy="211975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700" b="1" dirty="0">
                <a:solidFill>
                  <a:schemeClr val="tx1"/>
                </a:solidFill>
              </a:rPr>
              <a:t>Offre en énergie</a:t>
            </a:r>
            <a:endParaRPr lang="fr-FR" sz="700" dirty="0">
              <a:solidFill>
                <a:schemeClr val="tx1"/>
              </a:solidFill>
            </a:endParaRPr>
          </a:p>
        </p:txBody>
      </p:sp>
      <p:pic>
        <p:nvPicPr>
          <p:cNvPr id="101" name="Picture 8" descr="roue dentée Tapis de souris | Spreadshirt">
            <a:extLst>
              <a:ext uri="{FF2B5EF4-FFF2-40B4-BE49-F238E27FC236}">
                <a16:creationId xmlns:a16="http://schemas.microsoft.com/office/drawing/2014/main" id="{50A43031-C40A-42BE-B357-82F026238E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146038" y="5038463"/>
            <a:ext cx="226878" cy="226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Ellipse 104">
            <a:extLst>
              <a:ext uri="{FF2B5EF4-FFF2-40B4-BE49-F238E27FC236}">
                <a16:creationId xmlns:a16="http://schemas.microsoft.com/office/drawing/2014/main" id="{F20B7689-837C-4C5C-BF37-E1C1669F6E69}"/>
              </a:ext>
            </a:extLst>
          </p:cNvPr>
          <p:cNvSpPr/>
          <p:nvPr/>
        </p:nvSpPr>
        <p:spPr>
          <a:xfrm>
            <a:off x="3390322" y="4938833"/>
            <a:ext cx="1167501" cy="463533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900" b="1" dirty="0">
                <a:solidFill>
                  <a:srgbClr val="FF0000"/>
                </a:solidFill>
              </a:rPr>
              <a:t>Génération</a:t>
            </a:r>
          </a:p>
          <a:p>
            <a:r>
              <a:rPr lang="fr-FR" sz="900" b="1" dirty="0">
                <a:solidFill>
                  <a:srgbClr val="FF0000"/>
                </a:solidFill>
              </a:rPr>
              <a:t> d’une offre</a:t>
            </a:r>
          </a:p>
        </p:txBody>
      </p:sp>
      <p:sp>
        <p:nvSpPr>
          <p:cNvPr id="106" name="Flèche : virage 105">
            <a:extLst>
              <a:ext uri="{FF2B5EF4-FFF2-40B4-BE49-F238E27FC236}">
                <a16:creationId xmlns:a16="http://schemas.microsoft.com/office/drawing/2014/main" id="{80C5ED40-5F44-40D2-A1E0-4805E432ABC3}"/>
              </a:ext>
            </a:extLst>
          </p:cNvPr>
          <p:cNvSpPr/>
          <p:nvPr/>
        </p:nvSpPr>
        <p:spPr>
          <a:xfrm rot="5400000" flipH="1" flipV="1">
            <a:off x="2215061" y="2554940"/>
            <a:ext cx="1315438" cy="1466717"/>
          </a:xfrm>
          <a:prstGeom prst="bentArrow">
            <a:avLst>
              <a:gd name="adj1" fmla="val 3480"/>
              <a:gd name="adj2" fmla="val 9026"/>
              <a:gd name="adj3" fmla="val 11823"/>
              <a:gd name="adj4" fmla="val 33610"/>
            </a:avLst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cxnSp>
        <p:nvCxnSpPr>
          <p:cNvPr id="107" name="Connecteur droit avec flèche 106">
            <a:extLst>
              <a:ext uri="{FF2B5EF4-FFF2-40B4-BE49-F238E27FC236}">
                <a16:creationId xmlns:a16="http://schemas.microsoft.com/office/drawing/2014/main" id="{FDA0CFF2-0987-4091-AED2-A3E4FCB56422}"/>
              </a:ext>
            </a:extLst>
          </p:cNvPr>
          <p:cNvCxnSpPr>
            <a:cxnSpLocks/>
          </p:cNvCxnSpPr>
          <p:nvPr/>
        </p:nvCxnSpPr>
        <p:spPr>
          <a:xfrm flipV="1">
            <a:off x="2250629" y="1911198"/>
            <a:ext cx="0" cy="6371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Rectangle : coins arrondis 109">
            <a:extLst>
              <a:ext uri="{FF2B5EF4-FFF2-40B4-BE49-F238E27FC236}">
                <a16:creationId xmlns:a16="http://schemas.microsoft.com/office/drawing/2014/main" id="{761B2E98-C281-4A61-A353-A2A14E8E6529}"/>
              </a:ext>
            </a:extLst>
          </p:cNvPr>
          <p:cNvSpPr/>
          <p:nvPr/>
        </p:nvSpPr>
        <p:spPr>
          <a:xfrm>
            <a:off x="2139421" y="2416026"/>
            <a:ext cx="222415" cy="21614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700" dirty="0">
              <a:solidFill>
                <a:schemeClr val="tx1"/>
              </a:solidFill>
            </a:endParaRPr>
          </a:p>
        </p:txBody>
      </p:sp>
      <p:cxnSp>
        <p:nvCxnSpPr>
          <p:cNvPr id="41" name="Connecteur droit avec flèche 40">
            <a:extLst>
              <a:ext uri="{FF2B5EF4-FFF2-40B4-BE49-F238E27FC236}">
                <a16:creationId xmlns:a16="http://schemas.microsoft.com/office/drawing/2014/main" id="{ACF4FE1A-4F55-4840-A08B-2F61813DAA91}"/>
              </a:ext>
            </a:extLst>
          </p:cNvPr>
          <p:cNvCxnSpPr>
            <a:cxnSpLocks/>
            <a:stCxn id="92" idx="0"/>
            <a:endCxn id="93" idx="2"/>
          </p:cNvCxnSpPr>
          <p:nvPr/>
        </p:nvCxnSpPr>
        <p:spPr>
          <a:xfrm flipH="1" flipV="1">
            <a:off x="3871474" y="4002378"/>
            <a:ext cx="26166" cy="4707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avec flèche 43">
            <a:extLst>
              <a:ext uri="{FF2B5EF4-FFF2-40B4-BE49-F238E27FC236}">
                <a16:creationId xmlns:a16="http://schemas.microsoft.com/office/drawing/2014/main" id="{24618FEC-113D-40AC-8CFD-9F439415E81B}"/>
              </a:ext>
            </a:extLst>
          </p:cNvPr>
          <p:cNvCxnSpPr>
            <a:cxnSpLocks/>
            <a:stCxn id="105" idx="0"/>
          </p:cNvCxnSpPr>
          <p:nvPr/>
        </p:nvCxnSpPr>
        <p:spPr>
          <a:xfrm flipH="1" flipV="1">
            <a:off x="3893693" y="4678315"/>
            <a:ext cx="80380" cy="260518"/>
          </a:xfrm>
          <a:prstGeom prst="straightConnector1">
            <a:avLst/>
          </a:prstGeom>
          <a:ln w="28575" cmpd="sng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ZoneTexte 50">
            <a:extLst>
              <a:ext uri="{FF2B5EF4-FFF2-40B4-BE49-F238E27FC236}">
                <a16:creationId xmlns:a16="http://schemas.microsoft.com/office/drawing/2014/main" id="{6CA58020-4C5E-4ADB-A5F0-4A31FE84E83E}"/>
              </a:ext>
            </a:extLst>
          </p:cNvPr>
          <p:cNvSpPr txBox="1"/>
          <p:nvPr/>
        </p:nvSpPr>
        <p:spPr>
          <a:xfrm>
            <a:off x="2342081" y="2253913"/>
            <a:ext cx="4092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00" dirty="0"/>
              <a:t>LSA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49F027F8-BEE0-45CF-AF37-70FE3CEEE42E}"/>
              </a:ext>
            </a:extLst>
          </p:cNvPr>
          <p:cNvSpPr txBox="1"/>
          <p:nvPr/>
        </p:nvSpPr>
        <p:spPr>
          <a:xfrm>
            <a:off x="5675111" y="2244686"/>
            <a:ext cx="4092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00" dirty="0"/>
              <a:t>LSA</a:t>
            </a:r>
          </a:p>
        </p:txBody>
      </p:sp>
      <p:pic>
        <p:nvPicPr>
          <p:cNvPr id="2052" name="Picture 4" descr="Définition d'une offre">
            <a:extLst>
              <a:ext uri="{FF2B5EF4-FFF2-40B4-BE49-F238E27FC236}">
                <a16:creationId xmlns:a16="http://schemas.microsoft.com/office/drawing/2014/main" id="{E72F970A-437C-4659-882E-A4CBF6C606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920" y="137281"/>
            <a:ext cx="547085" cy="531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ZoneTexte 41">
            <a:extLst>
              <a:ext uri="{FF2B5EF4-FFF2-40B4-BE49-F238E27FC236}">
                <a16:creationId xmlns:a16="http://schemas.microsoft.com/office/drawing/2014/main" id="{687ABA14-A1A2-4AD8-898F-3EB68209854B}"/>
              </a:ext>
            </a:extLst>
          </p:cNvPr>
          <p:cNvSpPr txBox="1"/>
          <p:nvPr/>
        </p:nvSpPr>
        <p:spPr>
          <a:xfrm>
            <a:off x="6143022" y="920787"/>
            <a:ext cx="131517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00" dirty="0">
                <a:solidFill>
                  <a:schemeClr val="tx1"/>
                </a:solidFill>
              </a:rPr>
              <a:t>Agent contrat</a:t>
            </a:r>
          </a:p>
        </p:txBody>
      </p:sp>
      <p:cxnSp>
        <p:nvCxnSpPr>
          <p:cNvPr id="47" name="Connecteur droit 46">
            <a:extLst>
              <a:ext uri="{FF2B5EF4-FFF2-40B4-BE49-F238E27FC236}">
                <a16:creationId xmlns:a16="http://schemas.microsoft.com/office/drawing/2014/main" id="{A0E74002-6BA1-4149-8620-38B296A04BA2}"/>
              </a:ext>
            </a:extLst>
          </p:cNvPr>
          <p:cNvCxnSpPr/>
          <p:nvPr/>
        </p:nvCxnSpPr>
        <p:spPr>
          <a:xfrm>
            <a:off x="0" y="807931"/>
            <a:ext cx="8567738" cy="0"/>
          </a:xfrm>
          <a:prstGeom prst="line">
            <a:avLst/>
          </a:prstGeom>
          <a:ln w="25400">
            <a:solidFill>
              <a:srgbClr val="00B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6" name="Espace réservé du numéro de diapositive 1">
            <a:extLst>
              <a:ext uri="{FF2B5EF4-FFF2-40B4-BE49-F238E27FC236}">
                <a16:creationId xmlns:a16="http://schemas.microsoft.com/office/drawing/2014/main" id="{0B5C30A8-140E-434C-B6DE-5287F7A1C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93406" y="5420073"/>
            <a:ext cx="471491" cy="281449"/>
          </a:xfrm>
        </p:spPr>
        <p:txBody>
          <a:bodyPr/>
          <a:lstStyle/>
          <a:p>
            <a:fld id="{211527CB-DA45-4494-8092-3F008ECA875E}" type="slidenum">
              <a:rPr lang="fr-FR" smtClean="0"/>
              <a:t>10</a:t>
            </a:fld>
            <a:endParaRPr lang="fr-FR" dirty="0"/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322559FD-FADF-4F04-A9B0-14851027D8B7}"/>
              </a:ext>
            </a:extLst>
          </p:cNvPr>
          <p:cNvSpPr txBox="1"/>
          <p:nvPr/>
        </p:nvSpPr>
        <p:spPr>
          <a:xfrm>
            <a:off x="3749536" y="3583982"/>
            <a:ext cx="4135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/>
              <a:t>LSA</a:t>
            </a:r>
          </a:p>
        </p:txBody>
      </p:sp>
      <p:sp>
        <p:nvSpPr>
          <p:cNvPr id="64" name="ZoneTexte 63">
            <a:extLst>
              <a:ext uri="{FF2B5EF4-FFF2-40B4-BE49-F238E27FC236}">
                <a16:creationId xmlns:a16="http://schemas.microsoft.com/office/drawing/2014/main" id="{6450A33B-CD72-4C98-AD59-D5507CDE2C40}"/>
              </a:ext>
            </a:extLst>
          </p:cNvPr>
          <p:cNvSpPr txBox="1"/>
          <p:nvPr/>
        </p:nvSpPr>
        <p:spPr>
          <a:xfrm>
            <a:off x="3330997" y="5383483"/>
            <a:ext cx="191594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00" dirty="0">
                <a:solidFill>
                  <a:schemeClr val="tx1"/>
                </a:solidFill>
              </a:rPr>
              <a:t>Agent producteur</a:t>
            </a:r>
          </a:p>
        </p:txBody>
      </p:sp>
    </p:spTree>
    <p:extLst>
      <p:ext uri="{BB962C8B-B14F-4D97-AF65-F5344CB8AC3E}">
        <p14:creationId xmlns:p14="http://schemas.microsoft.com/office/powerpoint/2010/main" val="55005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" grpId="0" animBg="1"/>
      <p:bldP spid="93" grpId="0" animBg="1"/>
      <p:bldP spid="99" grpId="0" animBg="1"/>
      <p:bldP spid="105" grpId="0" animBg="1"/>
      <p:bldP spid="106" grpId="0" animBg="1"/>
      <p:bldP spid="11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>
            <a:extLst>
              <a:ext uri="{FF2B5EF4-FFF2-40B4-BE49-F238E27FC236}">
                <a16:creationId xmlns:a16="http://schemas.microsoft.com/office/drawing/2014/main" id="{336757CF-DB64-4EA1-8382-14423081BAC5}"/>
              </a:ext>
            </a:extLst>
          </p:cNvPr>
          <p:cNvSpPr/>
          <p:nvPr/>
        </p:nvSpPr>
        <p:spPr>
          <a:xfrm>
            <a:off x="2804714" y="4458296"/>
            <a:ext cx="2705132" cy="1220492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900" dirty="0">
              <a:solidFill>
                <a:schemeClr val="tx1"/>
              </a:solidFill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E5C9E141-ECC6-408C-8106-BC1F714B0E3C}"/>
              </a:ext>
            </a:extLst>
          </p:cNvPr>
          <p:cNvSpPr/>
          <p:nvPr/>
        </p:nvSpPr>
        <p:spPr>
          <a:xfrm>
            <a:off x="2860342" y="4418808"/>
            <a:ext cx="2705132" cy="1220492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900" dirty="0">
              <a:solidFill>
                <a:schemeClr val="tx1"/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2E5F6286-A0CC-4B7D-9FCB-C8157A21D365}"/>
              </a:ext>
            </a:extLst>
          </p:cNvPr>
          <p:cNvSpPr/>
          <p:nvPr/>
        </p:nvSpPr>
        <p:spPr>
          <a:xfrm>
            <a:off x="2915969" y="4381718"/>
            <a:ext cx="2705132" cy="1220492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900" dirty="0">
              <a:solidFill>
                <a:schemeClr val="tx1"/>
              </a:solidFill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2A3697F5-3B20-4D89-A14D-A0E4329DA96E}"/>
              </a:ext>
            </a:extLst>
          </p:cNvPr>
          <p:cNvSpPr/>
          <p:nvPr/>
        </p:nvSpPr>
        <p:spPr>
          <a:xfrm>
            <a:off x="336968" y="2121779"/>
            <a:ext cx="8012552" cy="216658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40C8FA3-7279-4E14-91E2-4E7E81A0AB94}"/>
              </a:ext>
            </a:extLst>
          </p:cNvPr>
          <p:cNvSpPr/>
          <p:nvPr/>
        </p:nvSpPr>
        <p:spPr>
          <a:xfrm>
            <a:off x="2804714" y="3722541"/>
            <a:ext cx="2705132" cy="460449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664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246B0601-FBC2-4FF8-A8FC-35A86EE4237F}"/>
              </a:ext>
            </a:extLst>
          </p:cNvPr>
          <p:cNvSpPr/>
          <p:nvPr/>
        </p:nvSpPr>
        <p:spPr>
          <a:xfrm>
            <a:off x="2860375" y="3678081"/>
            <a:ext cx="2705132" cy="460449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664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5BD70CD7-BD37-4711-AEB9-AD3ACB676618}"/>
              </a:ext>
            </a:extLst>
          </p:cNvPr>
          <p:cNvSpPr/>
          <p:nvPr/>
        </p:nvSpPr>
        <p:spPr>
          <a:xfrm>
            <a:off x="2915969" y="3629336"/>
            <a:ext cx="2705132" cy="460449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664" dirty="0"/>
          </a:p>
        </p:txBody>
      </p:sp>
      <p:pic>
        <p:nvPicPr>
          <p:cNvPr id="42" name="Image 41">
            <a:extLst>
              <a:ext uri="{FF2B5EF4-FFF2-40B4-BE49-F238E27FC236}">
                <a16:creationId xmlns:a16="http://schemas.microsoft.com/office/drawing/2014/main" id="{6CB0CE05-5395-4D62-8F66-44CD3BA2A7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14633"/>
            <a:ext cx="342900" cy="400050"/>
          </a:xfrm>
          <a:prstGeom prst="rect">
            <a:avLst/>
          </a:prstGeom>
        </p:spPr>
      </p:pic>
      <p:pic>
        <p:nvPicPr>
          <p:cNvPr id="48" name="Image 47">
            <a:extLst>
              <a:ext uri="{FF2B5EF4-FFF2-40B4-BE49-F238E27FC236}">
                <a16:creationId xmlns:a16="http://schemas.microsoft.com/office/drawing/2014/main" id="{A96E2C69-372D-4FC0-AC08-F42AC9C85D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1827" y="340965"/>
            <a:ext cx="2864331" cy="840735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D82F0B0C-C008-4C13-A352-90A7ED2E70D2}"/>
              </a:ext>
            </a:extLst>
          </p:cNvPr>
          <p:cNvSpPr/>
          <p:nvPr/>
        </p:nvSpPr>
        <p:spPr>
          <a:xfrm>
            <a:off x="5711253" y="945671"/>
            <a:ext cx="2309654" cy="1092004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638C29C7-E167-4811-92C1-FEEE2141667A}"/>
              </a:ext>
            </a:extLst>
          </p:cNvPr>
          <p:cNvSpPr/>
          <p:nvPr/>
        </p:nvSpPr>
        <p:spPr>
          <a:xfrm>
            <a:off x="463725" y="954764"/>
            <a:ext cx="2234820" cy="1082911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261AC89B-8F22-43C9-A22F-5E43AB76D800}"/>
              </a:ext>
            </a:extLst>
          </p:cNvPr>
          <p:cNvSpPr/>
          <p:nvPr/>
        </p:nvSpPr>
        <p:spPr>
          <a:xfrm>
            <a:off x="480401" y="2246552"/>
            <a:ext cx="2234820" cy="518151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600" dirty="0">
              <a:solidFill>
                <a:schemeClr val="tx1"/>
              </a:solidFill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01EBEC7D-ECCB-4756-B456-71CAF678F1BD}"/>
              </a:ext>
            </a:extLst>
          </p:cNvPr>
          <p:cNvSpPr/>
          <p:nvPr/>
        </p:nvSpPr>
        <p:spPr>
          <a:xfrm>
            <a:off x="5711253" y="2240870"/>
            <a:ext cx="2331501" cy="518152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664" dirty="0"/>
          </a:p>
        </p:txBody>
      </p:sp>
      <p:cxnSp>
        <p:nvCxnSpPr>
          <p:cNvPr id="100" name="Connecteur droit avec flèche 99">
            <a:extLst>
              <a:ext uri="{FF2B5EF4-FFF2-40B4-BE49-F238E27FC236}">
                <a16:creationId xmlns:a16="http://schemas.microsoft.com/office/drawing/2014/main" id="{3706FD1B-689F-48B2-8000-7FB31002EA6F}"/>
              </a:ext>
            </a:extLst>
          </p:cNvPr>
          <p:cNvCxnSpPr>
            <a:cxnSpLocks/>
          </p:cNvCxnSpPr>
          <p:nvPr/>
        </p:nvCxnSpPr>
        <p:spPr>
          <a:xfrm flipV="1">
            <a:off x="7637741" y="1911198"/>
            <a:ext cx="0" cy="6190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 : coins arrondis 39">
            <a:extLst>
              <a:ext uri="{FF2B5EF4-FFF2-40B4-BE49-F238E27FC236}">
                <a16:creationId xmlns:a16="http://schemas.microsoft.com/office/drawing/2014/main" id="{F81561B4-7CF6-4418-A5F8-C03C92322C63}"/>
              </a:ext>
            </a:extLst>
          </p:cNvPr>
          <p:cNvSpPr/>
          <p:nvPr/>
        </p:nvSpPr>
        <p:spPr>
          <a:xfrm>
            <a:off x="1318352" y="2428937"/>
            <a:ext cx="621371" cy="203235"/>
          </a:xfrm>
          <a:prstGeom prst="roundRect">
            <a:avLst>
              <a:gd name="adj" fmla="val 16667"/>
            </a:avLst>
          </a:prstGeom>
          <a:solidFill>
            <a:srgbClr val="F9D5BD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700" b="1" dirty="0">
                <a:solidFill>
                  <a:schemeClr val="tx1"/>
                </a:solidFill>
              </a:rPr>
              <a:t>Nouveau  contrat</a:t>
            </a:r>
            <a:endParaRPr lang="fr-FR" sz="700" dirty="0">
              <a:solidFill>
                <a:schemeClr val="tx1"/>
              </a:solidFill>
            </a:endParaRPr>
          </a:p>
        </p:txBody>
      </p:sp>
      <p:sp>
        <p:nvSpPr>
          <p:cNvPr id="83" name="Rectangle : coins arrondis 82">
            <a:extLst>
              <a:ext uri="{FF2B5EF4-FFF2-40B4-BE49-F238E27FC236}">
                <a16:creationId xmlns:a16="http://schemas.microsoft.com/office/drawing/2014/main" id="{57481A52-09E5-4CE4-9D41-0232ECC62A0A}"/>
              </a:ext>
            </a:extLst>
          </p:cNvPr>
          <p:cNvSpPr/>
          <p:nvPr/>
        </p:nvSpPr>
        <p:spPr>
          <a:xfrm>
            <a:off x="7346612" y="1716465"/>
            <a:ext cx="622416" cy="206037"/>
          </a:xfrm>
          <a:prstGeom prst="roundRect">
            <a:avLst/>
          </a:prstGeom>
          <a:solidFill>
            <a:srgbClr val="F9D5BD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700" b="1" dirty="0">
                <a:solidFill>
                  <a:schemeClr val="tx1"/>
                </a:solidFill>
              </a:rPr>
              <a:t>Nouveau  contrat</a:t>
            </a:r>
            <a:endParaRPr lang="fr-FR" sz="700" dirty="0">
              <a:solidFill>
                <a:schemeClr val="tx1"/>
              </a:solidFill>
            </a:endParaRPr>
          </a:p>
        </p:txBody>
      </p:sp>
      <p:grpSp>
        <p:nvGrpSpPr>
          <p:cNvPr id="67" name="Groupe 66">
            <a:extLst>
              <a:ext uri="{FF2B5EF4-FFF2-40B4-BE49-F238E27FC236}">
                <a16:creationId xmlns:a16="http://schemas.microsoft.com/office/drawing/2014/main" id="{0D9CD7E6-EF54-45F1-B5E5-C1D7D10AD167}"/>
              </a:ext>
            </a:extLst>
          </p:cNvPr>
          <p:cNvGrpSpPr/>
          <p:nvPr/>
        </p:nvGrpSpPr>
        <p:grpSpPr>
          <a:xfrm>
            <a:off x="2860375" y="2870624"/>
            <a:ext cx="2760726" cy="628266"/>
            <a:chOff x="2860375" y="2870624"/>
            <a:chExt cx="2760726" cy="628266"/>
          </a:xfrm>
        </p:grpSpPr>
        <p:grpSp>
          <p:nvGrpSpPr>
            <p:cNvPr id="68" name="Groupe 67">
              <a:extLst>
                <a:ext uri="{FF2B5EF4-FFF2-40B4-BE49-F238E27FC236}">
                  <a16:creationId xmlns:a16="http://schemas.microsoft.com/office/drawing/2014/main" id="{7083C9FF-87DF-47B9-B495-067B7952D45C}"/>
                </a:ext>
              </a:extLst>
            </p:cNvPr>
            <p:cNvGrpSpPr/>
            <p:nvPr/>
          </p:nvGrpSpPr>
          <p:grpSpPr>
            <a:xfrm>
              <a:off x="2860375" y="2870624"/>
              <a:ext cx="2760726" cy="628266"/>
              <a:chOff x="2816952" y="2724455"/>
              <a:chExt cx="2760726" cy="628266"/>
            </a:xfrm>
          </p:grpSpPr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4736796D-8490-4421-82DC-3FCC87EFF484}"/>
                  </a:ext>
                </a:extLst>
              </p:cNvPr>
              <p:cNvSpPr/>
              <p:nvPr/>
            </p:nvSpPr>
            <p:spPr>
              <a:xfrm>
                <a:off x="2816952" y="2724455"/>
                <a:ext cx="2760726" cy="62826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941" dirty="0"/>
              </a:p>
            </p:txBody>
          </p:sp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F9F1102D-A96E-47C6-A52E-B2A351AFA60C}"/>
                  </a:ext>
                </a:extLst>
              </p:cNvPr>
              <p:cNvSpPr/>
              <p:nvPr/>
            </p:nvSpPr>
            <p:spPr>
              <a:xfrm>
                <a:off x="3388278" y="3040768"/>
                <a:ext cx="632472" cy="204743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941" dirty="0"/>
                  <a:t>Bonding</a:t>
                </a:r>
              </a:p>
            </p:txBody>
          </p:sp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735A5200-E3D8-4401-8A5D-B208ABB0215A}"/>
                  </a:ext>
                </a:extLst>
              </p:cNvPr>
              <p:cNvSpPr/>
              <p:nvPr/>
            </p:nvSpPr>
            <p:spPr>
              <a:xfrm>
                <a:off x="4858041" y="3034337"/>
                <a:ext cx="538099" cy="202315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900" dirty="0" err="1"/>
                  <a:t>Decay</a:t>
                </a:r>
                <a:endParaRPr lang="fr-FR" sz="900" dirty="0"/>
              </a:p>
            </p:txBody>
          </p:sp>
        </p:grpSp>
        <p:sp>
          <p:nvSpPr>
            <p:cNvPr id="69" name="ZoneTexte 68">
              <a:extLst>
                <a:ext uri="{FF2B5EF4-FFF2-40B4-BE49-F238E27FC236}">
                  <a16:creationId xmlns:a16="http://schemas.microsoft.com/office/drawing/2014/main" id="{A971A630-A7F5-4C1E-988A-397C8F1EE3F0}"/>
                </a:ext>
              </a:extLst>
            </p:cNvPr>
            <p:cNvSpPr txBox="1"/>
            <p:nvPr/>
          </p:nvSpPr>
          <p:spPr>
            <a:xfrm>
              <a:off x="3330997" y="2879900"/>
              <a:ext cx="157046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100" dirty="0"/>
                <a:t>Lois de coordination</a:t>
              </a: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DDF01488-9C74-4191-BFE1-A49E358C1FB0}"/>
                </a:ext>
              </a:extLst>
            </p:cNvPr>
            <p:cNvSpPr/>
            <p:nvPr/>
          </p:nvSpPr>
          <p:spPr>
            <a:xfrm>
              <a:off x="4150394" y="3184757"/>
              <a:ext cx="671659" cy="20474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fr-FR" sz="900" dirty="0" err="1"/>
                <a:t>Spreading</a:t>
              </a:r>
              <a:endParaRPr lang="fr-FR" sz="900" dirty="0"/>
            </a:p>
          </p:txBody>
        </p:sp>
        <p:pic>
          <p:nvPicPr>
            <p:cNvPr id="71" name="Picture 8" descr="roue dentée Tapis de souris | Spreadshirt">
              <a:extLst>
                <a:ext uri="{FF2B5EF4-FFF2-40B4-BE49-F238E27FC236}">
                  <a16:creationId xmlns:a16="http://schemas.microsoft.com/office/drawing/2014/main" id="{6C9224F6-F1EA-448C-AD82-59EB5BA06B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032599" y="3160909"/>
              <a:ext cx="226878" cy="2268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9" name="Rectangle : coins arrondis 78">
            <a:extLst>
              <a:ext uri="{FF2B5EF4-FFF2-40B4-BE49-F238E27FC236}">
                <a16:creationId xmlns:a16="http://schemas.microsoft.com/office/drawing/2014/main" id="{560216F5-34A0-4514-97A2-D0E3B2CBE787}"/>
              </a:ext>
            </a:extLst>
          </p:cNvPr>
          <p:cNvSpPr/>
          <p:nvPr/>
        </p:nvSpPr>
        <p:spPr>
          <a:xfrm>
            <a:off x="542856" y="2417216"/>
            <a:ext cx="621371" cy="214956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700" b="1" dirty="0">
                <a:solidFill>
                  <a:schemeClr val="tx1"/>
                </a:solidFill>
              </a:rPr>
              <a:t>Requête </a:t>
            </a:r>
          </a:p>
          <a:p>
            <a:pPr algn="ctr"/>
            <a:r>
              <a:rPr lang="fr-FR" sz="700" b="1" dirty="0">
                <a:solidFill>
                  <a:schemeClr val="tx1"/>
                </a:solidFill>
              </a:rPr>
              <a:t>en énergie</a:t>
            </a:r>
            <a:endParaRPr lang="fr-FR" sz="700" dirty="0">
              <a:solidFill>
                <a:schemeClr val="tx1"/>
              </a:solidFill>
            </a:endParaRPr>
          </a:p>
        </p:txBody>
      </p:sp>
      <p:sp>
        <p:nvSpPr>
          <p:cNvPr id="82" name="Rectangle : coins arrondis 81">
            <a:extLst>
              <a:ext uri="{FF2B5EF4-FFF2-40B4-BE49-F238E27FC236}">
                <a16:creationId xmlns:a16="http://schemas.microsoft.com/office/drawing/2014/main" id="{FF75C403-C39D-4773-8EF5-EE228F1CD17A}"/>
              </a:ext>
            </a:extLst>
          </p:cNvPr>
          <p:cNvSpPr/>
          <p:nvPr/>
        </p:nvSpPr>
        <p:spPr>
          <a:xfrm>
            <a:off x="1999760" y="1699223"/>
            <a:ext cx="518267" cy="211975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700" b="1" dirty="0">
                <a:solidFill>
                  <a:schemeClr val="tx1"/>
                </a:solidFill>
              </a:rPr>
              <a:t>Offre en énergie</a:t>
            </a:r>
            <a:endParaRPr lang="fr-FR" sz="700" dirty="0">
              <a:solidFill>
                <a:schemeClr val="tx1"/>
              </a:solidFill>
            </a:endParaRPr>
          </a:p>
        </p:txBody>
      </p:sp>
      <p:sp>
        <p:nvSpPr>
          <p:cNvPr id="88" name="Titre 1">
            <a:extLst>
              <a:ext uri="{FF2B5EF4-FFF2-40B4-BE49-F238E27FC236}">
                <a16:creationId xmlns:a16="http://schemas.microsoft.com/office/drawing/2014/main" id="{63797C9F-5FFA-4B8A-9A87-60F5ADB7180E}"/>
              </a:ext>
            </a:extLst>
          </p:cNvPr>
          <p:cNvSpPr txBox="1">
            <a:spLocks/>
          </p:cNvSpPr>
          <p:nvPr/>
        </p:nvSpPr>
        <p:spPr>
          <a:xfrm>
            <a:off x="750476" y="219561"/>
            <a:ext cx="5306722" cy="44839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76809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4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2400" b="1" dirty="0"/>
              <a:t>Etape 3 : émission d’un nouveau contrat</a:t>
            </a:r>
          </a:p>
        </p:txBody>
      </p:sp>
      <p:sp>
        <p:nvSpPr>
          <p:cNvPr id="93" name="ZoneTexte 92">
            <a:extLst>
              <a:ext uri="{FF2B5EF4-FFF2-40B4-BE49-F238E27FC236}">
                <a16:creationId xmlns:a16="http://schemas.microsoft.com/office/drawing/2014/main" id="{C4B1E8F5-8AD6-4663-8650-1CD6B203F927}"/>
              </a:ext>
            </a:extLst>
          </p:cNvPr>
          <p:cNvSpPr txBox="1"/>
          <p:nvPr/>
        </p:nvSpPr>
        <p:spPr>
          <a:xfrm>
            <a:off x="602080" y="928903"/>
            <a:ext cx="191594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00" dirty="0">
                <a:solidFill>
                  <a:schemeClr val="tx1"/>
                </a:solidFill>
              </a:rPr>
              <a:t>Agent consommateur</a:t>
            </a:r>
          </a:p>
        </p:txBody>
      </p:sp>
      <p:sp>
        <p:nvSpPr>
          <p:cNvPr id="110" name="ZoneTexte 109">
            <a:extLst>
              <a:ext uri="{FF2B5EF4-FFF2-40B4-BE49-F238E27FC236}">
                <a16:creationId xmlns:a16="http://schemas.microsoft.com/office/drawing/2014/main" id="{88E9E098-ACF4-4682-AA99-1DF66DC9EFED}"/>
              </a:ext>
            </a:extLst>
          </p:cNvPr>
          <p:cNvSpPr txBox="1"/>
          <p:nvPr/>
        </p:nvSpPr>
        <p:spPr>
          <a:xfrm>
            <a:off x="6678121" y="3950120"/>
            <a:ext cx="15601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Espace de tuples</a:t>
            </a:r>
          </a:p>
        </p:txBody>
      </p:sp>
      <p:sp>
        <p:nvSpPr>
          <p:cNvPr id="114" name="Rectangle : coins arrondis 113">
            <a:extLst>
              <a:ext uri="{FF2B5EF4-FFF2-40B4-BE49-F238E27FC236}">
                <a16:creationId xmlns:a16="http://schemas.microsoft.com/office/drawing/2014/main" id="{6C42D716-7E5E-4343-9AED-C7E4A6DE35C6}"/>
              </a:ext>
            </a:extLst>
          </p:cNvPr>
          <p:cNvSpPr/>
          <p:nvPr/>
        </p:nvSpPr>
        <p:spPr>
          <a:xfrm>
            <a:off x="2971179" y="4477090"/>
            <a:ext cx="621371" cy="214956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700" b="1" dirty="0">
                <a:solidFill>
                  <a:schemeClr val="tx1"/>
                </a:solidFill>
              </a:rPr>
              <a:t>Requête </a:t>
            </a:r>
          </a:p>
          <a:p>
            <a:pPr algn="ctr"/>
            <a:r>
              <a:rPr lang="fr-FR" sz="700" b="1" dirty="0">
                <a:solidFill>
                  <a:schemeClr val="tx1"/>
                </a:solidFill>
              </a:rPr>
              <a:t>en énergie</a:t>
            </a:r>
            <a:endParaRPr lang="fr-FR" sz="700" dirty="0">
              <a:solidFill>
                <a:schemeClr val="tx1"/>
              </a:solidFill>
            </a:endParaRPr>
          </a:p>
        </p:txBody>
      </p:sp>
      <p:sp>
        <p:nvSpPr>
          <p:cNvPr id="115" name="Rectangle : coins arrondis 114">
            <a:extLst>
              <a:ext uri="{FF2B5EF4-FFF2-40B4-BE49-F238E27FC236}">
                <a16:creationId xmlns:a16="http://schemas.microsoft.com/office/drawing/2014/main" id="{D939D96D-F109-4B05-9AC8-9918DAC71D02}"/>
              </a:ext>
            </a:extLst>
          </p:cNvPr>
          <p:cNvSpPr/>
          <p:nvPr/>
        </p:nvSpPr>
        <p:spPr>
          <a:xfrm>
            <a:off x="3638506" y="4473133"/>
            <a:ext cx="518267" cy="211975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700" b="1" dirty="0">
                <a:solidFill>
                  <a:schemeClr val="tx1"/>
                </a:solidFill>
              </a:rPr>
              <a:t>Offre en énergie</a:t>
            </a:r>
            <a:endParaRPr lang="fr-FR" sz="700" dirty="0">
              <a:solidFill>
                <a:schemeClr val="tx1"/>
              </a:solidFill>
            </a:endParaRPr>
          </a:p>
        </p:txBody>
      </p:sp>
      <p:sp>
        <p:nvSpPr>
          <p:cNvPr id="117" name="ZoneTexte 116">
            <a:extLst>
              <a:ext uri="{FF2B5EF4-FFF2-40B4-BE49-F238E27FC236}">
                <a16:creationId xmlns:a16="http://schemas.microsoft.com/office/drawing/2014/main" id="{96B8A172-1695-4249-A690-77EA36546659}"/>
              </a:ext>
            </a:extLst>
          </p:cNvPr>
          <p:cNvSpPr txBox="1"/>
          <p:nvPr/>
        </p:nvSpPr>
        <p:spPr>
          <a:xfrm>
            <a:off x="6062198" y="1250031"/>
            <a:ext cx="9365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sz="1000" b="1" dirty="0"/>
          </a:p>
        </p:txBody>
      </p:sp>
      <p:pic>
        <p:nvPicPr>
          <p:cNvPr id="122" name="Picture 8" descr="roue dentée Tapis de souris | Spreadshirt">
            <a:extLst>
              <a:ext uri="{FF2B5EF4-FFF2-40B4-BE49-F238E27FC236}">
                <a16:creationId xmlns:a16="http://schemas.microsoft.com/office/drawing/2014/main" id="{5B5BC874-2898-45D7-A6AC-3A93F28F75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93988" y="1274552"/>
            <a:ext cx="226878" cy="226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6" name="Ellipse 125">
            <a:extLst>
              <a:ext uri="{FF2B5EF4-FFF2-40B4-BE49-F238E27FC236}">
                <a16:creationId xmlns:a16="http://schemas.microsoft.com/office/drawing/2014/main" id="{4A7B950E-AC44-422C-AEA7-C4A67D654B6A}"/>
              </a:ext>
            </a:extLst>
          </p:cNvPr>
          <p:cNvSpPr/>
          <p:nvPr/>
        </p:nvSpPr>
        <p:spPr>
          <a:xfrm>
            <a:off x="951074" y="1148781"/>
            <a:ext cx="1510186" cy="463533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b="1" dirty="0">
                <a:solidFill>
                  <a:srgbClr val="0066FF"/>
                </a:solidFill>
              </a:rPr>
              <a:t>Création d’un</a:t>
            </a:r>
          </a:p>
          <a:p>
            <a:pPr algn="ctr"/>
            <a:r>
              <a:rPr lang="fr-FR" sz="900" b="1" dirty="0">
                <a:solidFill>
                  <a:srgbClr val="0066FF"/>
                </a:solidFill>
              </a:rPr>
              <a:t>nouveau contrat à valider</a:t>
            </a:r>
          </a:p>
        </p:txBody>
      </p:sp>
      <p:sp>
        <p:nvSpPr>
          <p:cNvPr id="35" name="Flèche : droite 34">
            <a:extLst>
              <a:ext uri="{FF2B5EF4-FFF2-40B4-BE49-F238E27FC236}">
                <a16:creationId xmlns:a16="http://schemas.microsoft.com/office/drawing/2014/main" id="{D7C78982-FCC6-4154-B57C-7426A8F68696}"/>
              </a:ext>
            </a:extLst>
          </p:cNvPr>
          <p:cNvSpPr/>
          <p:nvPr/>
        </p:nvSpPr>
        <p:spPr>
          <a:xfrm>
            <a:off x="1939724" y="2452227"/>
            <a:ext cx="5507200" cy="146634"/>
          </a:xfrm>
          <a:prstGeom prst="rightArrow">
            <a:avLst>
              <a:gd name="adj1" fmla="val 27904"/>
              <a:gd name="adj2" fmla="val 53931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0" name="Rectangle : coins arrondis 129">
            <a:extLst>
              <a:ext uri="{FF2B5EF4-FFF2-40B4-BE49-F238E27FC236}">
                <a16:creationId xmlns:a16="http://schemas.microsoft.com/office/drawing/2014/main" id="{3A759D02-5CAB-4890-92B4-B06DCD2AF350}"/>
              </a:ext>
            </a:extLst>
          </p:cNvPr>
          <p:cNvSpPr/>
          <p:nvPr/>
        </p:nvSpPr>
        <p:spPr>
          <a:xfrm>
            <a:off x="7446923" y="2415032"/>
            <a:ext cx="381635" cy="206037"/>
          </a:xfrm>
          <a:prstGeom prst="roundRect">
            <a:avLst/>
          </a:prstGeom>
          <a:solidFill>
            <a:srgbClr val="F9D5BD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700" dirty="0">
              <a:solidFill>
                <a:schemeClr val="tx1"/>
              </a:solidFill>
            </a:endParaRPr>
          </a:p>
        </p:txBody>
      </p:sp>
      <p:cxnSp>
        <p:nvCxnSpPr>
          <p:cNvPr id="37" name="Connecteur droit avec flèche 36">
            <a:extLst>
              <a:ext uri="{FF2B5EF4-FFF2-40B4-BE49-F238E27FC236}">
                <a16:creationId xmlns:a16="http://schemas.microsoft.com/office/drawing/2014/main" id="{49F893F4-9CED-4BD8-9D05-DAD3FDB4F012}"/>
              </a:ext>
            </a:extLst>
          </p:cNvPr>
          <p:cNvCxnSpPr>
            <a:cxnSpLocks/>
            <a:stCxn id="126" idx="4"/>
            <a:endCxn id="40" idx="0"/>
          </p:cNvCxnSpPr>
          <p:nvPr/>
        </p:nvCxnSpPr>
        <p:spPr>
          <a:xfrm flipH="1">
            <a:off x="1629038" y="1612314"/>
            <a:ext cx="77129" cy="816623"/>
          </a:xfrm>
          <a:prstGeom prst="straightConnector1">
            <a:avLst/>
          </a:prstGeom>
          <a:ln w="28575" cmpd="sng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ZoneTexte 40">
            <a:extLst>
              <a:ext uri="{FF2B5EF4-FFF2-40B4-BE49-F238E27FC236}">
                <a16:creationId xmlns:a16="http://schemas.microsoft.com/office/drawing/2014/main" id="{C92C47E7-AB84-44EC-9156-4C08209F3F02}"/>
              </a:ext>
            </a:extLst>
          </p:cNvPr>
          <p:cNvSpPr txBox="1"/>
          <p:nvPr/>
        </p:nvSpPr>
        <p:spPr>
          <a:xfrm>
            <a:off x="2342081" y="2253913"/>
            <a:ext cx="4092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00" dirty="0"/>
              <a:t>LSA</a:t>
            </a: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2CF86FD6-522F-475D-BF32-68C1F866A3DB}"/>
              </a:ext>
            </a:extLst>
          </p:cNvPr>
          <p:cNvSpPr txBox="1"/>
          <p:nvPr/>
        </p:nvSpPr>
        <p:spPr>
          <a:xfrm>
            <a:off x="5675111" y="2244686"/>
            <a:ext cx="4092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00" dirty="0"/>
              <a:t>LSA</a:t>
            </a:r>
          </a:p>
        </p:txBody>
      </p:sp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0F7511FF-41F4-4353-9376-2C42EFEC75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680" y="154335"/>
            <a:ext cx="568815" cy="476646"/>
          </a:xfrm>
          <a:prstGeom prst="rect">
            <a:avLst/>
          </a:prstGeom>
        </p:spPr>
      </p:pic>
      <p:sp>
        <p:nvSpPr>
          <p:cNvPr id="46" name="ZoneTexte 45">
            <a:extLst>
              <a:ext uri="{FF2B5EF4-FFF2-40B4-BE49-F238E27FC236}">
                <a16:creationId xmlns:a16="http://schemas.microsoft.com/office/drawing/2014/main" id="{738E98BB-9148-47D1-8441-780BA91F1351}"/>
              </a:ext>
            </a:extLst>
          </p:cNvPr>
          <p:cNvSpPr txBox="1"/>
          <p:nvPr/>
        </p:nvSpPr>
        <p:spPr>
          <a:xfrm>
            <a:off x="6143022" y="920787"/>
            <a:ext cx="131517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00" dirty="0">
                <a:solidFill>
                  <a:schemeClr val="tx1"/>
                </a:solidFill>
              </a:rPr>
              <a:t>Agent contrat</a:t>
            </a:r>
          </a:p>
        </p:txBody>
      </p:sp>
      <p:cxnSp>
        <p:nvCxnSpPr>
          <p:cNvPr id="50" name="Connecteur droit 49">
            <a:extLst>
              <a:ext uri="{FF2B5EF4-FFF2-40B4-BE49-F238E27FC236}">
                <a16:creationId xmlns:a16="http://schemas.microsoft.com/office/drawing/2014/main" id="{BED01B57-D5B8-4F9E-BA91-F5135CA7A9F9}"/>
              </a:ext>
            </a:extLst>
          </p:cNvPr>
          <p:cNvCxnSpPr/>
          <p:nvPr/>
        </p:nvCxnSpPr>
        <p:spPr>
          <a:xfrm>
            <a:off x="0" y="807931"/>
            <a:ext cx="8567738" cy="0"/>
          </a:xfrm>
          <a:prstGeom prst="line">
            <a:avLst/>
          </a:prstGeom>
          <a:ln w="25400">
            <a:solidFill>
              <a:srgbClr val="00B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4" name="Espace réservé du numéro de diapositive 1">
            <a:extLst>
              <a:ext uri="{FF2B5EF4-FFF2-40B4-BE49-F238E27FC236}">
                <a16:creationId xmlns:a16="http://schemas.microsoft.com/office/drawing/2014/main" id="{D5F8FE22-54F9-4386-BC92-05D2C2E0D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93406" y="5420073"/>
            <a:ext cx="471491" cy="281449"/>
          </a:xfrm>
        </p:spPr>
        <p:txBody>
          <a:bodyPr/>
          <a:lstStyle/>
          <a:p>
            <a:fld id="{211527CB-DA45-4494-8092-3F008ECA875E}" type="slidenum">
              <a:rPr lang="fr-FR" smtClean="0"/>
              <a:t>11</a:t>
            </a:fld>
            <a:endParaRPr lang="fr-FR" dirty="0"/>
          </a:p>
        </p:txBody>
      </p:sp>
      <p:sp>
        <p:nvSpPr>
          <p:cNvPr id="58" name="ZoneTexte 57">
            <a:extLst>
              <a:ext uri="{FF2B5EF4-FFF2-40B4-BE49-F238E27FC236}">
                <a16:creationId xmlns:a16="http://schemas.microsoft.com/office/drawing/2014/main" id="{82FB2884-245C-4833-846E-E34D0A26527A}"/>
              </a:ext>
            </a:extLst>
          </p:cNvPr>
          <p:cNvSpPr txBox="1"/>
          <p:nvPr/>
        </p:nvSpPr>
        <p:spPr>
          <a:xfrm>
            <a:off x="3749536" y="3583982"/>
            <a:ext cx="4135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/>
              <a:t>LSA</a:t>
            </a:r>
          </a:p>
        </p:txBody>
      </p:sp>
      <p:sp>
        <p:nvSpPr>
          <p:cNvPr id="59" name="ZoneTexte 58">
            <a:extLst>
              <a:ext uri="{FF2B5EF4-FFF2-40B4-BE49-F238E27FC236}">
                <a16:creationId xmlns:a16="http://schemas.microsoft.com/office/drawing/2014/main" id="{46C7303A-1262-4040-B907-AA417B170DE8}"/>
              </a:ext>
            </a:extLst>
          </p:cNvPr>
          <p:cNvSpPr txBox="1"/>
          <p:nvPr/>
        </p:nvSpPr>
        <p:spPr>
          <a:xfrm>
            <a:off x="3330997" y="5383483"/>
            <a:ext cx="191594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00" dirty="0">
                <a:solidFill>
                  <a:schemeClr val="tx1"/>
                </a:solidFill>
              </a:rPr>
              <a:t>Agent producteur</a:t>
            </a:r>
          </a:p>
        </p:txBody>
      </p:sp>
    </p:spTree>
    <p:extLst>
      <p:ext uri="{BB962C8B-B14F-4D97-AF65-F5344CB8AC3E}">
        <p14:creationId xmlns:p14="http://schemas.microsoft.com/office/powerpoint/2010/main" val="1042164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83" grpId="0" animBg="1"/>
      <p:bldP spid="126" grpId="0" animBg="1"/>
      <p:bldP spid="35" grpId="0" animBg="1"/>
      <p:bldP spid="13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>
            <a:extLst>
              <a:ext uri="{FF2B5EF4-FFF2-40B4-BE49-F238E27FC236}">
                <a16:creationId xmlns:a16="http://schemas.microsoft.com/office/drawing/2014/main" id="{3ECE969E-C0C0-4142-95C8-0DD809150504}"/>
              </a:ext>
            </a:extLst>
          </p:cNvPr>
          <p:cNvSpPr/>
          <p:nvPr/>
        </p:nvSpPr>
        <p:spPr>
          <a:xfrm>
            <a:off x="2804714" y="4458296"/>
            <a:ext cx="2705132" cy="1220492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900" dirty="0">
              <a:solidFill>
                <a:schemeClr val="tx1"/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DB519673-ED23-42E7-8415-52ED13ACA54E}"/>
              </a:ext>
            </a:extLst>
          </p:cNvPr>
          <p:cNvSpPr/>
          <p:nvPr/>
        </p:nvSpPr>
        <p:spPr>
          <a:xfrm>
            <a:off x="2860342" y="4418808"/>
            <a:ext cx="2705132" cy="1220492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900" dirty="0">
              <a:solidFill>
                <a:schemeClr val="tx1"/>
              </a:solidFill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E79B2E68-600D-42CC-A0B1-24DA75733C49}"/>
              </a:ext>
            </a:extLst>
          </p:cNvPr>
          <p:cNvSpPr/>
          <p:nvPr/>
        </p:nvSpPr>
        <p:spPr>
          <a:xfrm>
            <a:off x="2915969" y="4381718"/>
            <a:ext cx="2705132" cy="1220492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900" dirty="0">
              <a:solidFill>
                <a:schemeClr val="tx1"/>
              </a:solidFill>
            </a:endParaRP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A56DF811-6082-402D-9032-F4F4831E5FB5}"/>
              </a:ext>
            </a:extLst>
          </p:cNvPr>
          <p:cNvSpPr/>
          <p:nvPr/>
        </p:nvSpPr>
        <p:spPr>
          <a:xfrm>
            <a:off x="336968" y="2121779"/>
            <a:ext cx="8012552" cy="216658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13F0C9B-DA6A-40AE-96C2-D92D0D2EF8DD}"/>
              </a:ext>
            </a:extLst>
          </p:cNvPr>
          <p:cNvSpPr/>
          <p:nvPr/>
        </p:nvSpPr>
        <p:spPr>
          <a:xfrm>
            <a:off x="2804714" y="3722541"/>
            <a:ext cx="2705132" cy="460449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664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99A33E7F-36B5-48A8-B413-DAF5B7E25929}"/>
              </a:ext>
            </a:extLst>
          </p:cNvPr>
          <p:cNvSpPr/>
          <p:nvPr/>
        </p:nvSpPr>
        <p:spPr>
          <a:xfrm>
            <a:off x="2860375" y="3678081"/>
            <a:ext cx="2705132" cy="460449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664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D6713B61-3ECA-4D61-8264-B449229B723E}"/>
              </a:ext>
            </a:extLst>
          </p:cNvPr>
          <p:cNvSpPr/>
          <p:nvPr/>
        </p:nvSpPr>
        <p:spPr>
          <a:xfrm>
            <a:off x="2915969" y="3629336"/>
            <a:ext cx="2705132" cy="460449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664" dirty="0"/>
          </a:p>
        </p:txBody>
      </p:sp>
      <p:pic>
        <p:nvPicPr>
          <p:cNvPr id="44" name="Image 43">
            <a:extLst>
              <a:ext uri="{FF2B5EF4-FFF2-40B4-BE49-F238E27FC236}">
                <a16:creationId xmlns:a16="http://schemas.microsoft.com/office/drawing/2014/main" id="{728EB1A4-D8DD-4402-88F1-4D56DE9B58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14633"/>
            <a:ext cx="342900" cy="400050"/>
          </a:xfrm>
          <a:prstGeom prst="rect">
            <a:avLst/>
          </a:prstGeom>
        </p:spPr>
      </p:pic>
      <p:pic>
        <p:nvPicPr>
          <p:cNvPr id="49" name="Image 48">
            <a:extLst>
              <a:ext uri="{FF2B5EF4-FFF2-40B4-BE49-F238E27FC236}">
                <a16:creationId xmlns:a16="http://schemas.microsoft.com/office/drawing/2014/main" id="{C3670A99-7BE0-4B29-BFD0-3B6F15DD7F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1827" y="340965"/>
            <a:ext cx="2864331" cy="840735"/>
          </a:xfrm>
          <a:prstGeom prst="rect">
            <a:avLst/>
          </a:prstGeom>
        </p:spPr>
      </p:pic>
      <p:cxnSp>
        <p:nvCxnSpPr>
          <p:cNvPr id="51" name="Connecteur droit 50">
            <a:extLst>
              <a:ext uri="{FF2B5EF4-FFF2-40B4-BE49-F238E27FC236}">
                <a16:creationId xmlns:a16="http://schemas.microsoft.com/office/drawing/2014/main" id="{AA6E6F99-8E8D-44C9-9527-0264BD9BF193}"/>
              </a:ext>
            </a:extLst>
          </p:cNvPr>
          <p:cNvCxnSpPr/>
          <p:nvPr/>
        </p:nvCxnSpPr>
        <p:spPr>
          <a:xfrm>
            <a:off x="0" y="807931"/>
            <a:ext cx="8567738" cy="0"/>
          </a:xfrm>
          <a:prstGeom prst="line">
            <a:avLst/>
          </a:prstGeom>
          <a:ln w="25400">
            <a:solidFill>
              <a:srgbClr val="00B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5C526847-1563-4768-916B-3111D6A6587D}"/>
              </a:ext>
            </a:extLst>
          </p:cNvPr>
          <p:cNvSpPr/>
          <p:nvPr/>
        </p:nvSpPr>
        <p:spPr>
          <a:xfrm>
            <a:off x="5711253" y="945671"/>
            <a:ext cx="2309654" cy="1092004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A121CA09-767A-4B31-BE0A-A03AD84C94B0}"/>
              </a:ext>
            </a:extLst>
          </p:cNvPr>
          <p:cNvSpPr/>
          <p:nvPr/>
        </p:nvSpPr>
        <p:spPr>
          <a:xfrm>
            <a:off x="463725" y="954764"/>
            <a:ext cx="2234820" cy="1082911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5EFAD8B5-7A3D-4CB8-9CD2-6227836DEA1C}"/>
              </a:ext>
            </a:extLst>
          </p:cNvPr>
          <p:cNvSpPr/>
          <p:nvPr/>
        </p:nvSpPr>
        <p:spPr>
          <a:xfrm>
            <a:off x="480401" y="2246552"/>
            <a:ext cx="2234820" cy="518151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600" dirty="0">
              <a:solidFill>
                <a:schemeClr val="tx1"/>
              </a:solidFill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0E6C6D96-1EB9-48AF-AEF8-08E901BC3F86}"/>
              </a:ext>
            </a:extLst>
          </p:cNvPr>
          <p:cNvSpPr/>
          <p:nvPr/>
        </p:nvSpPr>
        <p:spPr>
          <a:xfrm>
            <a:off x="5711253" y="2240870"/>
            <a:ext cx="2331501" cy="518152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664" dirty="0"/>
          </a:p>
        </p:txBody>
      </p:sp>
      <p:cxnSp>
        <p:nvCxnSpPr>
          <p:cNvPr id="117" name="Connecteur droit avec flèche 116">
            <a:extLst>
              <a:ext uri="{FF2B5EF4-FFF2-40B4-BE49-F238E27FC236}">
                <a16:creationId xmlns:a16="http://schemas.microsoft.com/office/drawing/2014/main" id="{061E0581-4509-4B58-8E7F-88FE6AE92C9D}"/>
              </a:ext>
            </a:extLst>
          </p:cNvPr>
          <p:cNvCxnSpPr>
            <a:cxnSpLocks/>
          </p:cNvCxnSpPr>
          <p:nvPr/>
        </p:nvCxnSpPr>
        <p:spPr>
          <a:xfrm flipV="1">
            <a:off x="1656793" y="1938338"/>
            <a:ext cx="0" cy="5569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Rectangle : coins arrondis 96">
            <a:extLst>
              <a:ext uri="{FF2B5EF4-FFF2-40B4-BE49-F238E27FC236}">
                <a16:creationId xmlns:a16="http://schemas.microsoft.com/office/drawing/2014/main" id="{EF6F6F0E-BE17-4043-830A-498EACDDB11C}"/>
              </a:ext>
            </a:extLst>
          </p:cNvPr>
          <p:cNvSpPr/>
          <p:nvPr/>
        </p:nvSpPr>
        <p:spPr>
          <a:xfrm>
            <a:off x="1302833" y="1699144"/>
            <a:ext cx="707920" cy="223959"/>
          </a:xfrm>
          <a:prstGeom prst="roundRect">
            <a:avLst>
              <a:gd name="adj" fmla="val 6779"/>
            </a:avLst>
          </a:prstGeom>
          <a:solidFill>
            <a:srgbClr val="B9EDFF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700" b="1" dirty="0">
                <a:solidFill>
                  <a:schemeClr val="tx1"/>
                </a:solidFill>
              </a:rPr>
              <a:t>Contrat à jour</a:t>
            </a:r>
            <a:endParaRPr lang="fr-FR" sz="501" dirty="0">
              <a:solidFill>
                <a:schemeClr val="tx1"/>
              </a:solidFill>
            </a:endParaRPr>
          </a:p>
        </p:txBody>
      </p:sp>
      <p:cxnSp>
        <p:nvCxnSpPr>
          <p:cNvPr id="153" name="Connecteur droit avec flèche 152">
            <a:extLst>
              <a:ext uri="{FF2B5EF4-FFF2-40B4-BE49-F238E27FC236}">
                <a16:creationId xmlns:a16="http://schemas.microsoft.com/office/drawing/2014/main" id="{6C7F60C0-EE3D-40EF-89B3-8F48B9E90A66}"/>
              </a:ext>
            </a:extLst>
          </p:cNvPr>
          <p:cNvCxnSpPr>
            <a:cxnSpLocks/>
          </p:cNvCxnSpPr>
          <p:nvPr/>
        </p:nvCxnSpPr>
        <p:spPr>
          <a:xfrm>
            <a:off x="4456854" y="3950120"/>
            <a:ext cx="0" cy="5232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6" name="Groupe 65">
            <a:extLst>
              <a:ext uri="{FF2B5EF4-FFF2-40B4-BE49-F238E27FC236}">
                <a16:creationId xmlns:a16="http://schemas.microsoft.com/office/drawing/2014/main" id="{B9EAFD50-DACC-4CA2-8E3E-36F0278DC52D}"/>
              </a:ext>
            </a:extLst>
          </p:cNvPr>
          <p:cNvGrpSpPr/>
          <p:nvPr/>
        </p:nvGrpSpPr>
        <p:grpSpPr>
          <a:xfrm>
            <a:off x="2860375" y="2870624"/>
            <a:ext cx="2760726" cy="628266"/>
            <a:chOff x="2860375" y="2870624"/>
            <a:chExt cx="2760726" cy="628266"/>
          </a:xfrm>
        </p:grpSpPr>
        <p:grpSp>
          <p:nvGrpSpPr>
            <p:cNvPr id="67" name="Groupe 66">
              <a:extLst>
                <a:ext uri="{FF2B5EF4-FFF2-40B4-BE49-F238E27FC236}">
                  <a16:creationId xmlns:a16="http://schemas.microsoft.com/office/drawing/2014/main" id="{C5767C1A-C54A-4AFA-9290-16A7BA3C154E}"/>
                </a:ext>
              </a:extLst>
            </p:cNvPr>
            <p:cNvGrpSpPr/>
            <p:nvPr/>
          </p:nvGrpSpPr>
          <p:grpSpPr>
            <a:xfrm>
              <a:off x="2860375" y="2870624"/>
              <a:ext cx="2760726" cy="628266"/>
              <a:chOff x="2816952" y="2724455"/>
              <a:chExt cx="2760726" cy="628266"/>
            </a:xfrm>
          </p:grpSpPr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D69BDEA6-D9BC-437C-A8FA-256555F12A68}"/>
                  </a:ext>
                </a:extLst>
              </p:cNvPr>
              <p:cNvSpPr/>
              <p:nvPr/>
            </p:nvSpPr>
            <p:spPr>
              <a:xfrm>
                <a:off x="2816952" y="2724455"/>
                <a:ext cx="2760726" cy="62826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941" dirty="0"/>
              </a:p>
            </p:txBody>
          </p:sp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D353EA1E-C7FB-416C-AB52-C7239646EAD5}"/>
                  </a:ext>
                </a:extLst>
              </p:cNvPr>
              <p:cNvSpPr/>
              <p:nvPr/>
            </p:nvSpPr>
            <p:spPr>
              <a:xfrm>
                <a:off x="3388278" y="3040768"/>
                <a:ext cx="632472" cy="204743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941" dirty="0"/>
                  <a:t>Bonding</a:t>
                </a:r>
              </a:p>
            </p:txBody>
          </p:sp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3746C215-A5CE-4A41-9339-3FE984D90AFD}"/>
                  </a:ext>
                </a:extLst>
              </p:cNvPr>
              <p:cNvSpPr/>
              <p:nvPr/>
            </p:nvSpPr>
            <p:spPr>
              <a:xfrm>
                <a:off x="4858041" y="3034337"/>
                <a:ext cx="538099" cy="202315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900" dirty="0" err="1"/>
                  <a:t>Decay</a:t>
                </a:r>
                <a:endParaRPr lang="fr-FR" sz="900" dirty="0"/>
              </a:p>
            </p:txBody>
          </p:sp>
        </p:grpSp>
        <p:sp>
          <p:nvSpPr>
            <p:cNvPr id="68" name="ZoneTexte 67">
              <a:extLst>
                <a:ext uri="{FF2B5EF4-FFF2-40B4-BE49-F238E27FC236}">
                  <a16:creationId xmlns:a16="http://schemas.microsoft.com/office/drawing/2014/main" id="{95501CF7-AB78-4CB1-9E73-E25E33D4A427}"/>
                </a:ext>
              </a:extLst>
            </p:cNvPr>
            <p:cNvSpPr txBox="1"/>
            <p:nvPr/>
          </p:nvSpPr>
          <p:spPr>
            <a:xfrm>
              <a:off x="3330997" y="2879900"/>
              <a:ext cx="157046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100" dirty="0"/>
                <a:t>Lois de coordination</a:t>
              </a: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AE3045A3-A1E1-4B32-9740-0EA69750FE37}"/>
                </a:ext>
              </a:extLst>
            </p:cNvPr>
            <p:cNvSpPr/>
            <p:nvPr/>
          </p:nvSpPr>
          <p:spPr>
            <a:xfrm>
              <a:off x="4150394" y="3184757"/>
              <a:ext cx="671659" cy="20474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fr-FR" sz="900" dirty="0" err="1"/>
                <a:t>Spreading</a:t>
              </a:r>
              <a:endParaRPr lang="fr-FR" sz="900" dirty="0"/>
            </a:p>
          </p:txBody>
        </p:sp>
        <p:pic>
          <p:nvPicPr>
            <p:cNvPr id="70" name="Picture 8" descr="roue dentée Tapis de souris | Spreadshirt">
              <a:extLst>
                <a:ext uri="{FF2B5EF4-FFF2-40B4-BE49-F238E27FC236}">
                  <a16:creationId xmlns:a16="http://schemas.microsoft.com/office/drawing/2014/main" id="{6F56296D-7EC2-4E0D-929A-94225CFC75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032599" y="3160909"/>
              <a:ext cx="226878" cy="2268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7" name="Rectangle : coins arrondis 76">
            <a:extLst>
              <a:ext uri="{FF2B5EF4-FFF2-40B4-BE49-F238E27FC236}">
                <a16:creationId xmlns:a16="http://schemas.microsoft.com/office/drawing/2014/main" id="{7E249E3B-B79C-444C-A48F-60D9C4D28E1B}"/>
              </a:ext>
            </a:extLst>
          </p:cNvPr>
          <p:cNvSpPr/>
          <p:nvPr/>
        </p:nvSpPr>
        <p:spPr>
          <a:xfrm>
            <a:off x="542856" y="2417216"/>
            <a:ext cx="621371" cy="214956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700" b="1" dirty="0">
                <a:solidFill>
                  <a:schemeClr val="tx1"/>
                </a:solidFill>
              </a:rPr>
              <a:t>Requête </a:t>
            </a:r>
          </a:p>
          <a:p>
            <a:pPr algn="ctr"/>
            <a:r>
              <a:rPr lang="fr-FR" sz="700" b="1" dirty="0">
                <a:solidFill>
                  <a:schemeClr val="tx1"/>
                </a:solidFill>
              </a:rPr>
              <a:t>en énergie</a:t>
            </a:r>
            <a:endParaRPr lang="fr-FR" sz="700" dirty="0">
              <a:solidFill>
                <a:schemeClr val="tx1"/>
              </a:solidFill>
            </a:endParaRPr>
          </a:p>
        </p:txBody>
      </p:sp>
      <p:sp>
        <p:nvSpPr>
          <p:cNvPr id="81" name="Titre 1">
            <a:extLst>
              <a:ext uri="{FF2B5EF4-FFF2-40B4-BE49-F238E27FC236}">
                <a16:creationId xmlns:a16="http://schemas.microsoft.com/office/drawing/2014/main" id="{A1250696-DE7D-4D01-94CE-63DBFE413612}"/>
              </a:ext>
            </a:extLst>
          </p:cNvPr>
          <p:cNvSpPr txBox="1">
            <a:spLocks/>
          </p:cNvSpPr>
          <p:nvPr/>
        </p:nvSpPr>
        <p:spPr>
          <a:xfrm>
            <a:off x="750622" y="214752"/>
            <a:ext cx="5059339" cy="44839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76809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4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2400" b="1" dirty="0"/>
              <a:t>Etape 4 : envoi du contrat à valider</a:t>
            </a:r>
          </a:p>
        </p:txBody>
      </p:sp>
      <p:sp>
        <p:nvSpPr>
          <p:cNvPr id="91" name="ZoneTexte 90">
            <a:extLst>
              <a:ext uri="{FF2B5EF4-FFF2-40B4-BE49-F238E27FC236}">
                <a16:creationId xmlns:a16="http://schemas.microsoft.com/office/drawing/2014/main" id="{BDF89E2D-F2AD-41F5-9D45-CEA6AB53408E}"/>
              </a:ext>
            </a:extLst>
          </p:cNvPr>
          <p:cNvSpPr txBox="1"/>
          <p:nvPr/>
        </p:nvSpPr>
        <p:spPr>
          <a:xfrm>
            <a:off x="602080" y="928903"/>
            <a:ext cx="191594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00" dirty="0">
                <a:solidFill>
                  <a:schemeClr val="tx1"/>
                </a:solidFill>
              </a:rPr>
              <a:t>Agent consommateur</a:t>
            </a:r>
          </a:p>
        </p:txBody>
      </p:sp>
      <p:sp>
        <p:nvSpPr>
          <p:cNvPr id="121" name="ZoneTexte 120">
            <a:extLst>
              <a:ext uri="{FF2B5EF4-FFF2-40B4-BE49-F238E27FC236}">
                <a16:creationId xmlns:a16="http://schemas.microsoft.com/office/drawing/2014/main" id="{09696970-CA79-4F44-81D4-27C73DE5FFD2}"/>
              </a:ext>
            </a:extLst>
          </p:cNvPr>
          <p:cNvSpPr txBox="1"/>
          <p:nvPr/>
        </p:nvSpPr>
        <p:spPr>
          <a:xfrm>
            <a:off x="6678121" y="3950120"/>
            <a:ext cx="15601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Espace de tuples</a:t>
            </a:r>
          </a:p>
        </p:txBody>
      </p:sp>
      <p:sp>
        <p:nvSpPr>
          <p:cNvPr id="127" name="Rectangle : coins arrondis 126">
            <a:extLst>
              <a:ext uri="{FF2B5EF4-FFF2-40B4-BE49-F238E27FC236}">
                <a16:creationId xmlns:a16="http://schemas.microsoft.com/office/drawing/2014/main" id="{0EE75CE6-E304-4878-B9F8-0DAE9C488455}"/>
              </a:ext>
            </a:extLst>
          </p:cNvPr>
          <p:cNvSpPr/>
          <p:nvPr/>
        </p:nvSpPr>
        <p:spPr>
          <a:xfrm>
            <a:off x="3638506" y="4473133"/>
            <a:ext cx="518267" cy="211975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700" b="1" dirty="0">
                <a:solidFill>
                  <a:schemeClr val="tx1"/>
                </a:solidFill>
              </a:rPr>
              <a:t>Offre en énergie</a:t>
            </a:r>
            <a:endParaRPr lang="fr-FR" sz="700" dirty="0">
              <a:solidFill>
                <a:schemeClr val="tx1"/>
              </a:solidFill>
            </a:endParaRPr>
          </a:p>
        </p:txBody>
      </p:sp>
      <p:sp>
        <p:nvSpPr>
          <p:cNvPr id="131" name="Ellipse 130">
            <a:extLst>
              <a:ext uri="{FF2B5EF4-FFF2-40B4-BE49-F238E27FC236}">
                <a16:creationId xmlns:a16="http://schemas.microsoft.com/office/drawing/2014/main" id="{ED7A081E-AD94-4C75-BA35-A8EB9F3206A0}"/>
              </a:ext>
            </a:extLst>
          </p:cNvPr>
          <p:cNvSpPr/>
          <p:nvPr/>
        </p:nvSpPr>
        <p:spPr>
          <a:xfrm>
            <a:off x="5997813" y="1218318"/>
            <a:ext cx="1197130" cy="463533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b="1" dirty="0">
                <a:solidFill>
                  <a:srgbClr val="FF0000"/>
                </a:solidFill>
              </a:rPr>
              <a:t>Confirmation du contrat à valide</a:t>
            </a:r>
          </a:p>
        </p:txBody>
      </p:sp>
      <p:sp>
        <p:nvSpPr>
          <p:cNvPr id="133" name="Rectangle : coins arrondis 132">
            <a:extLst>
              <a:ext uri="{FF2B5EF4-FFF2-40B4-BE49-F238E27FC236}">
                <a16:creationId xmlns:a16="http://schemas.microsoft.com/office/drawing/2014/main" id="{02F70C69-050E-4EB8-AEDA-1F8BDCEB945B}"/>
              </a:ext>
            </a:extLst>
          </p:cNvPr>
          <p:cNvSpPr/>
          <p:nvPr/>
        </p:nvSpPr>
        <p:spPr>
          <a:xfrm>
            <a:off x="2971179" y="4477090"/>
            <a:ext cx="621371" cy="214956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700" b="1" dirty="0">
                <a:solidFill>
                  <a:schemeClr val="tx1"/>
                </a:solidFill>
              </a:rPr>
              <a:t>Requête </a:t>
            </a:r>
          </a:p>
          <a:p>
            <a:pPr algn="ctr"/>
            <a:r>
              <a:rPr lang="fr-FR" sz="700" b="1" dirty="0">
                <a:solidFill>
                  <a:schemeClr val="tx1"/>
                </a:solidFill>
              </a:rPr>
              <a:t>en énergie</a:t>
            </a:r>
            <a:endParaRPr lang="fr-FR" sz="700" dirty="0">
              <a:solidFill>
                <a:schemeClr val="tx1"/>
              </a:solidFill>
            </a:endParaRPr>
          </a:p>
        </p:txBody>
      </p:sp>
      <p:pic>
        <p:nvPicPr>
          <p:cNvPr id="138" name="Picture 8" descr="roue dentée Tapis de souris | Spreadshirt">
            <a:extLst>
              <a:ext uri="{FF2B5EF4-FFF2-40B4-BE49-F238E27FC236}">
                <a16:creationId xmlns:a16="http://schemas.microsoft.com/office/drawing/2014/main" id="{49741078-CC03-432C-B2F5-D3D71DB1ED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770935" y="1336646"/>
            <a:ext cx="226878" cy="226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1" name="Flèche : droite 140">
            <a:extLst>
              <a:ext uri="{FF2B5EF4-FFF2-40B4-BE49-F238E27FC236}">
                <a16:creationId xmlns:a16="http://schemas.microsoft.com/office/drawing/2014/main" id="{3B7645E3-C3D4-4193-A5D5-FA017582B822}"/>
              </a:ext>
            </a:extLst>
          </p:cNvPr>
          <p:cNvSpPr/>
          <p:nvPr/>
        </p:nvSpPr>
        <p:spPr>
          <a:xfrm flipH="1">
            <a:off x="1800166" y="2404897"/>
            <a:ext cx="4408820" cy="276967"/>
          </a:xfrm>
          <a:prstGeom prst="rightArrow">
            <a:avLst>
              <a:gd name="adj1" fmla="val 17267"/>
              <a:gd name="adj2" fmla="val 53931"/>
            </a:avLst>
          </a:prstGeom>
          <a:solidFill>
            <a:srgbClr val="00B0F0"/>
          </a:solidFill>
          <a:ln>
            <a:solidFill>
              <a:schemeClr val="accent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2" name="Rectangle : coins arrondis 141">
            <a:extLst>
              <a:ext uri="{FF2B5EF4-FFF2-40B4-BE49-F238E27FC236}">
                <a16:creationId xmlns:a16="http://schemas.microsoft.com/office/drawing/2014/main" id="{F601E163-651E-42C8-B517-98E476467EC2}"/>
              </a:ext>
            </a:extLst>
          </p:cNvPr>
          <p:cNvSpPr/>
          <p:nvPr/>
        </p:nvSpPr>
        <p:spPr>
          <a:xfrm>
            <a:off x="1531805" y="2416773"/>
            <a:ext cx="259321" cy="223959"/>
          </a:xfrm>
          <a:prstGeom prst="roundRect">
            <a:avLst>
              <a:gd name="adj" fmla="val 6779"/>
            </a:avLst>
          </a:prstGeom>
          <a:solidFill>
            <a:srgbClr val="B9EDFF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501" dirty="0">
              <a:solidFill>
                <a:schemeClr val="tx1"/>
              </a:solidFill>
            </a:endParaRPr>
          </a:p>
        </p:txBody>
      </p:sp>
      <p:cxnSp>
        <p:nvCxnSpPr>
          <p:cNvPr id="143" name="Connecteur droit avec flèche 142">
            <a:extLst>
              <a:ext uri="{FF2B5EF4-FFF2-40B4-BE49-F238E27FC236}">
                <a16:creationId xmlns:a16="http://schemas.microsoft.com/office/drawing/2014/main" id="{6C3661E8-9F29-47AF-991A-C189B242515A}"/>
              </a:ext>
            </a:extLst>
          </p:cNvPr>
          <p:cNvCxnSpPr>
            <a:cxnSpLocks/>
          </p:cNvCxnSpPr>
          <p:nvPr/>
        </p:nvCxnSpPr>
        <p:spPr>
          <a:xfrm>
            <a:off x="6566852" y="1707168"/>
            <a:ext cx="2897" cy="676152"/>
          </a:xfrm>
          <a:prstGeom prst="straightConnector1">
            <a:avLst/>
          </a:prstGeom>
          <a:ln w="28575" cmpd="sng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ZoneTexte 39">
            <a:extLst>
              <a:ext uri="{FF2B5EF4-FFF2-40B4-BE49-F238E27FC236}">
                <a16:creationId xmlns:a16="http://schemas.microsoft.com/office/drawing/2014/main" id="{CE3B91F7-34A9-41E6-9110-388539CBE3BE}"/>
              </a:ext>
            </a:extLst>
          </p:cNvPr>
          <p:cNvSpPr txBox="1"/>
          <p:nvPr/>
        </p:nvSpPr>
        <p:spPr>
          <a:xfrm>
            <a:off x="2342081" y="2253913"/>
            <a:ext cx="4092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00" dirty="0"/>
              <a:t>LSA</a:t>
            </a: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29C716B7-7466-4FE4-B9AF-4D56CF08EC18}"/>
              </a:ext>
            </a:extLst>
          </p:cNvPr>
          <p:cNvSpPr txBox="1"/>
          <p:nvPr/>
        </p:nvSpPr>
        <p:spPr>
          <a:xfrm>
            <a:off x="5675111" y="2244686"/>
            <a:ext cx="4092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00" dirty="0"/>
              <a:t>LSA</a:t>
            </a:r>
          </a:p>
        </p:txBody>
      </p:sp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3BE63DAC-DF68-4D0E-85A4-2444E6E26D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3800" y="156282"/>
            <a:ext cx="587326" cy="473982"/>
          </a:xfrm>
          <a:prstGeom prst="rect">
            <a:avLst/>
          </a:prstGeom>
        </p:spPr>
      </p:pic>
      <p:sp>
        <p:nvSpPr>
          <p:cNvPr id="47" name="ZoneTexte 46">
            <a:extLst>
              <a:ext uri="{FF2B5EF4-FFF2-40B4-BE49-F238E27FC236}">
                <a16:creationId xmlns:a16="http://schemas.microsoft.com/office/drawing/2014/main" id="{5545E985-3883-4E06-982A-71F86E17CD87}"/>
              </a:ext>
            </a:extLst>
          </p:cNvPr>
          <p:cNvSpPr txBox="1"/>
          <p:nvPr/>
        </p:nvSpPr>
        <p:spPr>
          <a:xfrm>
            <a:off x="6143022" y="920787"/>
            <a:ext cx="131517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00" dirty="0">
                <a:solidFill>
                  <a:schemeClr val="tx1"/>
                </a:solidFill>
              </a:rPr>
              <a:t>Agent contrat</a:t>
            </a:r>
          </a:p>
        </p:txBody>
      </p:sp>
      <p:sp>
        <p:nvSpPr>
          <p:cNvPr id="46" name="Espace réservé du numéro de diapositive 1">
            <a:extLst>
              <a:ext uri="{FF2B5EF4-FFF2-40B4-BE49-F238E27FC236}">
                <a16:creationId xmlns:a16="http://schemas.microsoft.com/office/drawing/2014/main" id="{742D32B7-4A4D-4559-A2DE-5F70B6D24F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93406" y="5420073"/>
            <a:ext cx="471491" cy="281449"/>
          </a:xfrm>
        </p:spPr>
        <p:txBody>
          <a:bodyPr/>
          <a:lstStyle/>
          <a:p>
            <a:fld id="{211527CB-DA45-4494-8092-3F008ECA875E}" type="slidenum">
              <a:rPr lang="fr-FR" smtClean="0"/>
              <a:t>12</a:t>
            </a:fld>
            <a:endParaRPr lang="fr-FR" dirty="0"/>
          </a:p>
        </p:txBody>
      </p:sp>
      <p:sp>
        <p:nvSpPr>
          <p:cNvPr id="59" name="ZoneTexte 58">
            <a:extLst>
              <a:ext uri="{FF2B5EF4-FFF2-40B4-BE49-F238E27FC236}">
                <a16:creationId xmlns:a16="http://schemas.microsoft.com/office/drawing/2014/main" id="{CB7D6CE1-EF92-4624-A572-DCA141D5832A}"/>
              </a:ext>
            </a:extLst>
          </p:cNvPr>
          <p:cNvSpPr txBox="1"/>
          <p:nvPr/>
        </p:nvSpPr>
        <p:spPr>
          <a:xfrm>
            <a:off x="3749536" y="3583982"/>
            <a:ext cx="4135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/>
              <a:t>LSA</a:t>
            </a:r>
          </a:p>
        </p:txBody>
      </p:sp>
      <p:sp>
        <p:nvSpPr>
          <p:cNvPr id="60" name="Rectangle : coins arrondis 59">
            <a:extLst>
              <a:ext uri="{FF2B5EF4-FFF2-40B4-BE49-F238E27FC236}">
                <a16:creationId xmlns:a16="http://schemas.microsoft.com/office/drawing/2014/main" id="{74E40AC9-8B86-4719-9C1C-1D484CD05FC8}"/>
              </a:ext>
            </a:extLst>
          </p:cNvPr>
          <p:cNvSpPr/>
          <p:nvPr/>
        </p:nvSpPr>
        <p:spPr>
          <a:xfrm>
            <a:off x="4311427" y="3832253"/>
            <a:ext cx="259321" cy="223959"/>
          </a:xfrm>
          <a:prstGeom prst="roundRect">
            <a:avLst>
              <a:gd name="adj" fmla="val 6779"/>
            </a:avLst>
          </a:prstGeom>
          <a:solidFill>
            <a:srgbClr val="B9EDFF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501" dirty="0">
              <a:solidFill>
                <a:schemeClr val="tx1"/>
              </a:solidFill>
            </a:endParaRPr>
          </a:p>
        </p:txBody>
      </p:sp>
      <p:sp>
        <p:nvSpPr>
          <p:cNvPr id="61" name="Flèche : virage 60">
            <a:extLst>
              <a:ext uri="{FF2B5EF4-FFF2-40B4-BE49-F238E27FC236}">
                <a16:creationId xmlns:a16="http://schemas.microsoft.com/office/drawing/2014/main" id="{33248902-6967-49C0-A6C7-AA91CDE85A0B}"/>
              </a:ext>
            </a:extLst>
          </p:cNvPr>
          <p:cNvSpPr/>
          <p:nvPr/>
        </p:nvSpPr>
        <p:spPr>
          <a:xfrm flipH="1" flipV="1">
            <a:off x="4570748" y="2617722"/>
            <a:ext cx="1969748" cy="1438490"/>
          </a:xfrm>
          <a:prstGeom prst="bentArrow">
            <a:avLst>
              <a:gd name="adj1" fmla="val 2977"/>
              <a:gd name="adj2" fmla="val 6241"/>
              <a:gd name="adj3" fmla="val 10631"/>
              <a:gd name="adj4" fmla="val 33610"/>
            </a:avLst>
          </a:prstGeom>
          <a:solidFill>
            <a:srgbClr val="00B0F0"/>
          </a:solidFill>
          <a:ln>
            <a:solidFill>
              <a:srgbClr val="0066FF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62" name="Rectangle : coins arrondis 61">
            <a:extLst>
              <a:ext uri="{FF2B5EF4-FFF2-40B4-BE49-F238E27FC236}">
                <a16:creationId xmlns:a16="http://schemas.microsoft.com/office/drawing/2014/main" id="{4A5286A0-56CE-480B-BA99-185B2B7F9F7A}"/>
              </a:ext>
            </a:extLst>
          </p:cNvPr>
          <p:cNvSpPr/>
          <p:nvPr/>
        </p:nvSpPr>
        <p:spPr>
          <a:xfrm>
            <a:off x="4197533" y="4473337"/>
            <a:ext cx="518267" cy="211266"/>
          </a:xfrm>
          <a:prstGeom prst="roundRect">
            <a:avLst>
              <a:gd name="adj" fmla="val 6779"/>
            </a:avLst>
          </a:prstGeom>
          <a:solidFill>
            <a:srgbClr val="B9EDFF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700" b="1" dirty="0">
                <a:solidFill>
                  <a:schemeClr val="tx1"/>
                </a:solidFill>
              </a:rPr>
              <a:t>Contrat à jour</a:t>
            </a:r>
            <a:endParaRPr lang="fr-FR" sz="501" dirty="0">
              <a:solidFill>
                <a:schemeClr val="tx1"/>
              </a:solidFill>
            </a:endParaRP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57800291-5088-49F4-853E-A5DCB193A186}"/>
              </a:ext>
            </a:extLst>
          </p:cNvPr>
          <p:cNvSpPr txBox="1"/>
          <p:nvPr/>
        </p:nvSpPr>
        <p:spPr>
          <a:xfrm>
            <a:off x="3330997" y="5383483"/>
            <a:ext cx="191594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00" dirty="0">
                <a:solidFill>
                  <a:schemeClr val="tx1"/>
                </a:solidFill>
              </a:rPr>
              <a:t>Agent producteur</a:t>
            </a:r>
          </a:p>
        </p:txBody>
      </p:sp>
      <p:sp>
        <p:nvSpPr>
          <p:cNvPr id="82" name="Rectangle : coins arrondis 81">
            <a:extLst>
              <a:ext uri="{FF2B5EF4-FFF2-40B4-BE49-F238E27FC236}">
                <a16:creationId xmlns:a16="http://schemas.microsoft.com/office/drawing/2014/main" id="{0AAF09D6-C350-42BC-B489-CB5776682F5C}"/>
              </a:ext>
            </a:extLst>
          </p:cNvPr>
          <p:cNvSpPr/>
          <p:nvPr/>
        </p:nvSpPr>
        <p:spPr>
          <a:xfrm>
            <a:off x="6199946" y="2397972"/>
            <a:ext cx="709710" cy="223958"/>
          </a:xfrm>
          <a:prstGeom prst="roundRect">
            <a:avLst>
              <a:gd name="adj" fmla="val 6779"/>
            </a:avLst>
          </a:prstGeom>
          <a:solidFill>
            <a:srgbClr val="B9EDFF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700" b="1" dirty="0">
                <a:solidFill>
                  <a:schemeClr val="tx1"/>
                </a:solidFill>
              </a:rPr>
              <a:t>Contrat à jour</a:t>
            </a:r>
            <a:endParaRPr lang="fr-FR" sz="50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3265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" grpId="0" animBg="1"/>
      <p:bldP spid="131" grpId="0" animBg="1"/>
      <p:bldP spid="141" grpId="0" animBg="1"/>
      <p:bldP spid="142" grpId="0" animBg="1"/>
      <p:bldP spid="60" grpId="0" animBg="1"/>
      <p:bldP spid="61" grpId="0" animBg="1"/>
      <p:bldP spid="8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1B5A94BB-B6C2-4A21-BF98-373E286C3310}"/>
              </a:ext>
            </a:extLst>
          </p:cNvPr>
          <p:cNvSpPr/>
          <p:nvPr/>
        </p:nvSpPr>
        <p:spPr>
          <a:xfrm>
            <a:off x="2804714" y="4458296"/>
            <a:ext cx="2705132" cy="1220492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900" dirty="0">
              <a:solidFill>
                <a:schemeClr val="tx1"/>
              </a:solidFill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0687DB33-32EB-4E9D-9BAB-10212748AD0D}"/>
              </a:ext>
            </a:extLst>
          </p:cNvPr>
          <p:cNvSpPr/>
          <p:nvPr/>
        </p:nvSpPr>
        <p:spPr>
          <a:xfrm>
            <a:off x="2860342" y="4418808"/>
            <a:ext cx="2705132" cy="1220492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900" dirty="0">
              <a:solidFill>
                <a:schemeClr val="tx1"/>
              </a:solidFill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C550F8BB-8C28-4AF9-BE18-CC2CC7DEE5DD}"/>
              </a:ext>
            </a:extLst>
          </p:cNvPr>
          <p:cNvSpPr/>
          <p:nvPr/>
        </p:nvSpPr>
        <p:spPr>
          <a:xfrm>
            <a:off x="2915969" y="4381718"/>
            <a:ext cx="2705132" cy="1220492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900" dirty="0">
              <a:solidFill>
                <a:schemeClr val="tx1"/>
              </a:solidFill>
            </a:endParaRP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AAE1C646-63A3-41C1-A1F4-2C8533B8BC17}"/>
              </a:ext>
            </a:extLst>
          </p:cNvPr>
          <p:cNvSpPr/>
          <p:nvPr/>
        </p:nvSpPr>
        <p:spPr>
          <a:xfrm>
            <a:off x="336968" y="2121779"/>
            <a:ext cx="8012552" cy="216658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8527494F-C099-425E-BD90-2F68D653A78A}"/>
              </a:ext>
            </a:extLst>
          </p:cNvPr>
          <p:cNvSpPr/>
          <p:nvPr/>
        </p:nvSpPr>
        <p:spPr>
          <a:xfrm>
            <a:off x="2804714" y="3722541"/>
            <a:ext cx="2705132" cy="460449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664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D2335B98-8518-4161-841B-8E34902B9D7D}"/>
              </a:ext>
            </a:extLst>
          </p:cNvPr>
          <p:cNvSpPr/>
          <p:nvPr/>
        </p:nvSpPr>
        <p:spPr>
          <a:xfrm>
            <a:off x="2860375" y="3678081"/>
            <a:ext cx="2705132" cy="460449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664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6529227C-4F9E-4C98-9E4F-E1F3975DDA12}"/>
              </a:ext>
            </a:extLst>
          </p:cNvPr>
          <p:cNvSpPr/>
          <p:nvPr/>
        </p:nvSpPr>
        <p:spPr>
          <a:xfrm>
            <a:off x="2915969" y="3629336"/>
            <a:ext cx="2705132" cy="460449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664" dirty="0"/>
          </a:p>
        </p:txBody>
      </p:sp>
      <p:pic>
        <p:nvPicPr>
          <p:cNvPr id="45" name="Image 44">
            <a:extLst>
              <a:ext uri="{FF2B5EF4-FFF2-40B4-BE49-F238E27FC236}">
                <a16:creationId xmlns:a16="http://schemas.microsoft.com/office/drawing/2014/main" id="{515D61BC-00C4-4586-9E31-BA88897DE8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14633"/>
            <a:ext cx="342900" cy="400050"/>
          </a:xfrm>
          <a:prstGeom prst="rect">
            <a:avLst/>
          </a:prstGeom>
        </p:spPr>
      </p:pic>
      <p:pic>
        <p:nvPicPr>
          <p:cNvPr id="46" name="Image 45">
            <a:extLst>
              <a:ext uri="{FF2B5EF4-FFF2-40B4-BE49-F238E27FC236}">
                <a16:creationId xmlns:a16="http://schemas.microsoft.com/office/drawing/2014/main" id="{22D3FAB6-FB2B-4DC0-BC7A-5B0A27D2A6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1827" y="340965"/>
            <a:ext cx="2864331" cy="840735"/>
          </a:xfrm>
          <a:prstGeom prst="rect">
            <a:avLst/>
          </a:prstGeom>
        </p:spPr>
      </p:pic>
      <p:sp>
        <p:nvSpPr>
          <p:cNvPr id="53" name="Rectangle 52">
            <a:extLst>
              <a:ext uri="{FF2B5EF4-FFF2-40B4-BE49-F238E27FC236}">
                <a16:creationId xmlns:a16="http://schemas.microsoft.com/office/drawing/2014/main" id="{6C7E7DB9-7E66-4B7A-85DC-B8A2245FEA3D}"/>
              </a:ext>
            </a:extLst>
          </p:cNvPr>
          <p:cNvSpPr/>
          <p:nvPr/>
        </p:nvSpPr>
        <p:spPr>
          <a:xfrm>
            <a:off x="5711253" y="945671"/>
            <a:ext cx="2309654" cy="1092004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B490D4E0-C60E-44EE-8A17-C2EA0DB73F30}"/>
              </a:ext>
            </a:extLst>
          </p:cNvPr>
          <p:cNvSpPr/>
          <p:nvPr/>
        </p:nvSpPr>
        <p:spPr>
          <a:xfrm>
            <a:off x="463725" y="954764"/>
            <a:ext cx="2234820" cy="1082911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875E8CD6-3FB7-47C3-9962-2229E8D26394}"/>
              </a:ext>
            </a:extLst>
          </p:cNvPr>
          <p:cNvSpPr/>
          <p:nvPr/>
        </p:nvSpPr>
        <p:spPr>
          <a:xfrm>
            <a:off x="480401" y="2246552"/>
            <a:ext cx="2234820" cy="518151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600" dirty="0">
              <a:solidFill>
                <a:schemeClr val="tx1"/>
              </a:solidFill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0E4A99E6-8C94-4024-A3AF-74620383DB8D}"/>
              </a:ext>
            </a:extLst>
          </p:cNvPr>
          <p:cNvSpPr/>
          <p:nvPr/>
        </p:nvSpPr>
        <p:spPr>
          <a:xfrm>
            <a:off x="5711253" y="2240870"/>
            <a:ext cx="2331501" cy="518152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664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215CDB7F-B824-403B-86EB-410B1A8C1C64}"/>
              </a:ext>
            </a:extLst>
          </p:cNvPr>
          <p:cNvSpPr txBox="1"/>
          <p:nvPr/>
        </p:nvSpPr>
        <p:spPr>
          <a:xfrm>
            <a:off x="4931764" y="455696"/>
            <a:ext cx="806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/>
          </a:p>
        </p:txBody>
      </p:sp>
      <p:grpSp>
        <p:nvGrpSpPr>
          <p:cNvPr id="68" name="Groupe 67">
            <a:extLst>
              <a:ext uri="{FF2B5EF4-FFF2-40B4-BE49-F238E27FC236}">
                <a16:creationId xmlns:a16="http://schemas.microsoft.com/office/drawing/2014/main" id="{35655F12-4363-47E6-912B-DAC69C3AB0B9}"/>
              </a:ext>
            </a:extLst>
          </p:cNvPr>
          <p:cNvGrpSpPr/>
          <p:nvPr/>
        </p:nvGrpSpPr>
        <p:grpSpPr>
          <a:xfrm>
            <a:off x="2860375" y="2870624"/>
            <a:ext cx="2760726" cy="628266"/>
            <a:chOff x="2860375" y="2870624"/>
            <a:chExt cx="2760726" cy="628266"/>
          </a:xfrm>
        </p:grpSpPr>
        <p:grpSp>
          <p:nvGrpSpPr>
            <p:cNvPr id="69" name="Groupe 68">
              <a:extLst>
                <a:ext uri="{FF2B5EF4-FFF2-40B4-BE49-F238E27FC236}">
                  <a16:creationId xmlns:a16="http://schemas.microsoft.com/office/drawing/2014/main" id="{35C552D8-8BA2-40A1-9744-576B514BBEC3}"/>
                </a:ext>
              </a:extLst>
            </p:cNvPr>
            <p:cNvGrpSpPr/>
            <p:nvPr/>
          </p:nvGrpSpPr>
          <p:grpSpPr>
            <a:xfrm>
              <a:off x="2860375" y="2870624"/>
              <a:ext cx="2760726" cy="628266"/>
              <a:chOff x="2816952" y="2724455"/>
              <a:chExt cx="2760726" cy="628266"/>
            </a:xfrm>
          </p:grpSpPr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F0453FC9-521D-4655-9E63-0463E14D6A85}"/>
                  </a:ext>
                </a:extLst>
              </p:cNvPr>
              <p:cNvSpPr/>
              <p:nvPr/>
            </p:nvSpPr>
            <p:spPr>
              <a:xfrm>
                <a:off x="2816952" y="2724455"/>
                <a:ext cx="2760726" cy="62826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941" dirty="0"/>
              </a:p>
            </p:txBody>
          </p:sp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438CEF0C-10C1-42FD-8CE3-5E43CE3D13A6}"/>
                  </a:ext>
                </a:extLst>
              </p:cNvPr>
              <p:cNvSpPr/>
              <p:nvPr/>
            </p:nvSpPr>
            <p:spPr>
              <a:xfrm>
                <a:off x="3388278" y="3040768"/>
                <a:ext cx="632472" cy="204743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941" dirty="0"/>
                  <a:t>Bonding</a:t>
                </a:r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03EFED84-DF3D-4E63-A75A-6591023498C9}"/>
                  </a:ext>
                </a:extLst>
              </p:cNvPr>
              <p:cNvSpPr/>
              <p:nvPr/>
            </p:nvSpPr>
            <p:spPr>
              <a:xfrm>
                <a:off x="4858041" y="3034337"/>
                <a:ext cx="538099" cy="202315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900" dirty="0" err="1"/>
                  <a:t>Decay</a:t>
                </a:r>
                <a:endParaRPr lang="fr-FR" sz="900" dirty="0"/>
              </a:p>
            </p:txBody>
          </p:sp>
        </p:grpSp>
        <p:sp>
          <p:nvSpPr>
            <p:cNvPr id="70" name="ZoneTexte 69">
              <a:extLst>
                <a:ext uri="{FF2B5EF4-FFF2-40B4-BE49-F238E27FC236}">
                  <a16:creationId xmlns:a16="http://schemas.microsoft.com/office/drawing/2014/main" id="{56A5C7F0-6A73-4CE1-B8CC-D1EE76D9EFD9}"/>
                </a:ext>
              </a:extLst>
            </p:cNvPr>
            <p:cNvSpPr txBox="1"/>
            <p:nvPr/>
          </p:nvSpPr>
          <p:spPr>
            <a:xfrm>
              <a:off x="3330997" y="2879900"/>
              <a:ext cx="157046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100" dirty="0"/>
                <a:t>Lois de coordination</a:t>
              </a: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9D0AE81F-867D-4E50-BA31-A24F70962D0C}"/>
                </a:ext>
              </a:extLst>
            </p:cNvPr>
            <p:cNvSpPr/>
            <p:nvPr/>
          </p:nvSpPr>
          <p:spPr>
            <a:xfrm>
              <a:off x="4150394" y="3184757"/>
              <a:ext cx="671659" cy="20474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fr-FR" sz="900" dirty="0" err="1"/>
                <a:t>Spreading</a:t>
              </a:r>
              <a:endParaRPr lang="fr-FR" sz="900" dirty="0"/>
            </a:p>
          </p:txBody>
        </p:sp>
        <p:pic>
          <p:nvPicPr>
            <p:cNvPr id="72" name="Picture 8" descr="roue dentée Tapis de souris | Spreadshirt">
              <a:extLst>
                <a:ext uri="{FF2B5EF4-FFF2-40B4-BE49-F238E27FC236}">
                  <a16:creationId xmlns:a16="http://schemas.microsoft.com/office/drawing/2014/main" id="{B9D2B092-ADD8-4B28-BA68-87AA4654FB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032599" y="3160909"/>
              <a:ext cx="226878" cy="2268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9" name="Rectangle : coins arrondis 78">
            <a:extLst>
              <a:ext uri="{FF2B5EF4-FFF2-40B4-BE49-F238E27FC236}">
                <a16:creationId xmlns:a16="http://schemas.microsoft.com/office/drawing/2014/main" id="{6FD6FA88-2F0F-4EC4-BF44-83B1EE4DCA08}"/>
              </a:ext>
            </a:extLst>
          </p:cNvPr>
          <p:cNvSpPr/>
          <p:nvPr/>
        </p:nvSpPr>
        <p:spPr>
          <a:xfrm>
            <a:off x="542856" y="2417216"/>
            <a:ext cx="621371" cy="214956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700" b="1" dirty="0">
                <a:solidFill>
                  <a:schemeClr val="tx1"/>
                </a:solidFill>
              </a:rPr>
              <a:t>Requête </a:t>
            </a:r>
          </a:p>
          <a:p>
            <a:pPr algn="ctr"/>
            <a:r>
              <a:rPr lang="fr-FR" sz="700" b="1" dirty="0">
                <a:solidFill>
                  <a:schemeClr val="tx1"/>
                </a:solidFill>
              </a:rPr>
              <a:t>en énergie</a:t>
            </a:r>
            <a:endParaRPr lang="fr-FR" sz="700" dirty="0">
              <a:solidFill>
                <a:schemeClr val="tx1"/>
              </a:solidFill>
            </a:endParaRPr>
          </a:p>
        </p:txBody>
      </p:sp>
      <p:sp>
        <p:nvSpPr>
          <p:cNvPr id="83" name="Titre 1">
            <a:extLst>
              <a:ext uri="{FF2B5EF4-FFF2-40B4-BE49-F238E27FC236}">
                <a16:creationId xmlns:a16="http://schemas.microsoft.com/office/drawing/2014/main" id="{25F558B6-2CDF-4D9F-B7E8-166228B5886D}"/>
              </a:ext>
            </a:extLst>
          </p:cNvPr>
          <p:cNvSpPr txBox="1">
            <a:spLocks/>
          </p:cNvSpPr>
          <p:nvPr/>
        </p:nvSpPr>
        <p:spPr>
          <a:xfrm>
            <a:off x="750622" y="218336"/>
            <a:ext cx="5961761" cy="44839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76809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4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2400" b="1" dirty="0"/>
              <a:t>Etape 5 : envoi d’une approbation</a:t>
            </a:r>
          </a:p>
        </p:txBody>
      </p:sp>
      <p:sp>
        <p:nvSpPr>
          <p:cNvPr id="90" name="ZoneTexte 89">
            <a:extLst>
              <a:ext uri="{FF2B5EF4-FFF2-40B4-BE49-F238E27FC236}">
                <a16:creationId xmlns:a16="http://schemas.microsoft.com/office/drawing/2014/main" id="{1A4C4E31-2CA0-4E53-B710-982A82B65750}"/>
              </a:ext>
            </a:extLst>
          </p:cNvPr>
          <p:cNvSpPr txBox="1"/>
          <p:nvPr/>
        </p:nvSpPr>
        <p:spPr>
          <a:xfrm>
            <a:off x="602080" y="928903"/>
            <a:ext cx="191594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00" dirty="0">
                <a:solidFill>
                  <a:schemeClr val="tx1"/>
                </a:solidFill>
              </a:rPr>
              <a:t>Agent consommateur</a:t>
            </a:r>
          </a:p>
        </p:txBody>
      </p:sp>
      <p:sp>
        <p:nvSpPr>
          <p:cNvPr id="96" name="Rectangle : coins arrondis 95">
            <a:extLst>
              <a:ext uri="{FF2B5EF4-FFF2-40B4-BE49-F238E27FC236}">
                <a16:creationId xmlns:a16="http://schemas.microsoft.com/office/drawing/2014/main" id="{A2D6DD20-E0BC-4956-A335-85C2457C6CBF}"/>
              </a:ext>
            </a:extLst>
          </p:cNvPr>
          <p:cNvSpPr/>
          <p:nvPr/>
        </p:nvSpPr>
        <p:spPr>
          <a:xfrm>
            <a:off x="7148563" y="1705664"/>
            <a:ext cx="707921" cy="223958"/>
          </a:xfrm>
          <a:prstGeom prst="roundRect">
            <a:avLst/>
          </a:prstGeom>
          <a:solidFill>
            <a:srgbClr val="89FFBE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700" b="1" dirty="0">
                <a:solidFill>
                  <a:schemeClr val="tx1"/>
                </a:solidFill>
              </a:rPr>
              <a:t>Confirmation</a:t>
            </a:r>
          </a:p>
          <a:p>
            <a:pPr algn="ctr"/>
            <a:r>
              <a:rPr lang="fr-FR" sz="700" b="1" dirty="0">
                <a:solidFill>
                  <a:schemeClr val="tx1"/>
                </a:solidFill>
              </a:rPr>
              <a:t>producteur</a:t>
            </a:r>
            <a:endParaRPr lang="fr-FR" sz="700" dirty="0">
              <a:solidFill>
                <a:schemeClr val="tx1"/>
              </a:solidFill>
            </a:endParaRPr>
          </a:p>
        </p:txBody>
      </p:sp>
      <p:sp>
        <p:nvSpPr>
          <p:cNvPr id="99" name="ZoneTexte 98">
            <a:extLst>
              <a:ext uri="{FF2B5EF4-FFF2-40B4-BE49-F238E27FC236}">
                <a16:creationId xmlns:a16="http://schemas.microsoft.com/office/drawing/2014/main" id="{4D74B607-75AD-4E85-9133-7DCCE5C5264B}"/>
              </a:ext>
            </a:extLst>
          </p:cNvPr>
          <p:cNvSpPr txBox="1"/>
          <p:nvPr/>
        </p:nvSpPr>
        <p:spPr>
          <a:xfrm>
            <a:off x="6678121" y="3950120"/>
            <a:ext cx="15601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Espace de tuples</a:t>
            </a:r>
          </a:p>
        </p:txBody>
      </p:sp>
      <p:sp>
        <p:nvSpPr>
          <p:cNvPr id="101" name="Rectangle : coins arrondis 100">
            <a:extLst>
              <a:ext uri="{FF2B5EF4-FFF2-40B4-BE49-F238E27FC236}">
                <a16:creationId xmlns:a16="http://schemas.microsoft.com/office/drawing/2014/main" id="{D4A5CA5F-A813-46E5-BC33-21EF8F9FBD30}"/>
              </a:ext>
            </a:extLst>
          </p:cNvPr>
          <p:cNvSpPr/>
          <p:nvPr/>
        </p:nvSpPr>
        <p:spPr>
          <a:xfrm>
            <a:off x="1302833" y="1699144"/>
            <a:ext cx="707920" cy="223959"/>
          </a:xfrm>
          <a:prstGeom prst="roundRect">
            <a:avLst>
              <a:gd name="adj" fmla="val 6779"/>
            </a:avLst>
          </a:prstGeom>
          <a:solidFill>
            <a:srgbClr val="B9EDFF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700" b="1" dirty="0">
                <a:solidFill>
                  <a:schemeClr val="tx1"/>
                </a:solidFill>
              </a:rPr>
              <a:t>Contrat à jour</a:t>
            </a:r>
            <a:endParaRPr lang="fr-FR" sz="501" dirty="0">
              <a:solidFill>
                <a:schemeClr val="tx1"/>
              </a:solidFill>
            </a:endParaRPr>
          </a:p>
        </p:txBody>
      </p:sp>
      <p:sp>
        <p:nvSpPr>
          <p:cNvPr id="102" name="Rectangle : coins arrondis 101">
            <a:extLst>
              <a:ext uri="{FF2B5EF4-FFF2-40B4-BE49-F238E27FC236}">
                <a16:creationId xmlns:a16="http://schemas.microsoft.com/office/drawing/2014/main" id="{45BBB3C2-9597-436D-8D37-D0E60FE72359}"/>
              </a:ext>
            </a:extLst>
          </p:cNvPr>
          <p:cNvSpPr/>
          <p:nvPr/>
        </p:nvSpPr>
        <p:spPr>
          <a:xfrm>
            <a:off x="2971179" y="4477090"/>
            <a:ext cx="621371" cy="214956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700" b="1" dirty="0">
                <a:solidFill>
                  <a:schemeClr val="tx1"/>
                </a:solidFill>
              </a:rPr>
              <a:t>Requête </a:t>
            </a:r>
          </a:p>
          <a:p>
            <a:pPr algn="ctr"/>
            <a:r>
              <a:rPr lang="fr-FR" sz="700" b="1" dirty="0">
                <a:solidFill>
                  <a:schemeClr val="tx1"/>
                </a:solidFill>
              </a:rPr>
              <a:t>en énergie</a:t>
            </a:r>
            <a:endParaRPr lang="fr-FR" sz="700" dirty="0">
              <a:solidFill>
                <a:schemeClr val="tx1"/>
              </a:solidFill>
            </a:endParaRPr>
          </a:p>
        </p:txBody>
      </p:sp>
      <p:sp>
        <p:nvSpPr>
          <p:cNvPr id="103" name="Rectangle : coins arrondis 102">
            <a:extLst>
              <a:ext uri="{FF2B5EF4-FFF2-40B4-BE49-F238E27FC236}">
                <a16:creationId xmlns:a16="http://schemas.microsoft.com/office/drawing/2014/main" id="{F589154E-8A6A-4536-81BD-9150B67DBF26}"/>
              </a:ext>
            </a:extLst>
          </p:cNvPr>
          <p:cNvSpPr/>
          <p:nvPr/>
        </p:nvSpPr>
        <p:spPr>
          <a:xfrm>
            <a:off x="3638506" y="4473133"/>
            <a:ext cx="518267" cy="211975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700" b="1" dirty="0">
                <a:solidFill>
                  <a:schemeClr val="tx1"/>
                </a:solidFill>
              </a:rPr>
              <a:t>Offre en énergie</a:t>
            </a:r>
            <a:endParaRPr lang="fr-FR" sz="700" dirty="0">
              <a:solidFill>
                <a:schemeClr val="tx1"/>
              </a:solidFill>
            </a:endParaRPr>
          </a:p>
        </p:txBody>
      </p:sp>
      <p:sp>
        <p:nvSpPr>
          <p:cNvPr id="104" name="Rectangle : coins arrondis 103">
            <a:extLst>
              <a:ext uri="{FF2B5EF4-FFF2-40B4-BE49-F238E27FC236}">
                <a16:creationId xmlns:a16="http://schemas.microsoft.com/office/drawing/2014/main" id="{C50D9682-8FD2-4B42-BEA8-ACFEF6E81562}"/>
              </a:ext>
            </a:extLst>
          </p:cNvPr>
          <p:cNvSpPr/>
          <p:nvPr/>
        </p:nvSpPr>
        <p:spPr>
          <a:xfrm>
            <a:off x="4197533" y="4473337"/>
            <a:ext cx="518267" cy="211266"/>
          </a:xfrm>
          <a:prstGeom prst="roundRect">
            <a:avLst>
              <a:gd name="adj" fmla="val 6779"/>
            </a:avLst>
          </a:prstGeom>
          <a:solidFill>
            <a:srgbClr val="B9EDFF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700" b="1" dirty="0">
                <a:solidFill>
                  <a:schemeClr val="tx1"/>
                </a:solidFill>
              </a:rPr>
              <a:t>Contrat à jour</a:t>
            </a:r>
            <a:endParaRPr lang="fr-FR" sz="501" dirty="0">
              <a:solidFill>
                <a:schemeClr val="tx1"/>
              </a:solidFill>
            </a:endParaRPr>
          </a:p>
        </p:txBody>
      </p:sp>
      <p:sp>
        <p:nvSpPr>
          <p:cNvPr id="107" name="Ellipse 106">
            <a:extLst>
              <a:ext uri="{FF2B5EF4-FFF2-40B4-BE49-F238E27FC236}">
                <a16:creationId xmlns:a16="http://schemas.microsoft.com/office/drawing/2014/main" id="{6A7AE032-559D-4DC5-BA77-40239F0CE151}"/>
              </a:ext>
            </a:extLst>
          </p:cNvPr>
          <p:cNvSpPr/>
          <p:nvPr/>
        </p:nvSpPr>
        <p:spPr>
          <a:xfrm>
            <a:off x="4355182" y="4920420"/>
            <a:ext cx="1181272" cy="463533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b="1" dirty="0">
                <a:solidFill>
                  <a:srgbClr val="FF0000"/>
                </a:solidFill>
              </a:rPr>
              <a:t>Vérification de la disponibilité</a:t>
            </a:r>
          </a:p>
        </p:txBody>
      </p:sp>
      <p:pic>
        <p:nvPicPr>
          <p:cNvPr id="108" name="Picture 8" descr="roue dentée Tapis de souris | Spreadshirt">
            <a:extLst>
              <a:ext uri="{FF2B5EF4-FFF2-40B4-BE49-F238E27FC236}">
                <a16:creationId xmlns:a16="http://schemas.microsoft.com/office/drawing/2014/main" id="{EF66B72C-0604-4D3E-9BA1-DE032506E7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128721" y="5035792"/>
            <a:ext cx="226878" cy="226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0" name="Connecteur droit avec flèche 109">
            <a:extLst>
              <a:ext uri="{FF2B5EF4-FFF2-40B4-BE49-F238E27FC236}">
                <a16:creationId xmlns:a16="http://schemas.microsoft.com/office/drawing/2014/main" id="{FE19942D-9403-4669-9FCB-F372E8555ABC}"/>
              </a:ext>
            </a:extLst>
          </p:cNvPr>
          <p:cNvCxnSpPr>
            <a:cxnSpLocks/>
          </p:cNvCxnSpPr>
          <p:nvPr/>
        </p:nvCxnSpPr>
        <p:spPr>
          <a:xfrm flipV="1">
            <a:off x="4945818" y="3915098"/>
            <a:ext cx="200222" cy="968232"/>
          </a:xfrm>
          <a:prstGeom prst="straightConnector1">
            <a:avLst/>
          </a:prstGeom>
          <a:ln w="28575" cmpd="sng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Flèche : virage 117">
            <a:extLst>
              <a:ext uri="{FF2B5EF4-FFF2-40B4-BE49-F238E27FC236}">
                <a16:creationId xmlns:a16="http://schemas.microsoft.com/office/drawing/2014/main" id="{A101D83F-AE9D-4B8C-A303-F38C1A77B0E1}"/>
              </a:ext>
            </a:extLst>
          </p:cNvPr>
          <p:cNvSpPr/>
          <p:nvPr/>
        </p:nvSpPr>
        <p:spPr>
          <a:xfrm rot="5400000" flipH="1">
            <a:off x="5973038" y="2205121"/>
            <a:ext cx="1175522" cy="2029622"/>
          </a:xfrm>
          <a:prstGeom prst="bentArrow">
            <a:avLst>
              <a:gd name="adj1" fmla="val 3228"/>
              <a:gd name="adj2" fmla="val 7044"/>
              <a:gd name="adj3" fmla="val 11823"/>
              <a:gd name="adj4" fmla="val 33610"/>
            </a:avLst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21" name="Rectangle : coins arrondis 120">
            <a:extLst>
              <a:ext uri="{FF2B5EF4-FFF2-40B4-BE49-F238E27FC236}">
                <a16:creationId xmlns:a16="http://schemas.microsoft.com/office/drawing/2014/main" id="{B3C2F33C-3BBE-41A7-8813-1066ABFD5218}"/>
              </a:ext>
            </a:extLst>
          </p:cNvPr>
          <p:cNvSpPr/>
          <p:nvPr/>
        </p:nvSpPr>
        <p:spPr>
          <a:xfrm>
            <a:off x="7359650" y="2392637"/>
            <a:ext cx="285749" cy="223958"/>
          </a:xfrm>
          <a:prstGeom prst="roundRect">
            <a:avLst/>
          </a:prstGeom>
          <a:solidFill>
            <a:srgbClr val="89FFBE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700" dirty="0">
              <a:solidFill>
                <a:schemeClr val="tx1"/>
              </a:solidFill>
            </a:endParaRPr>
          </a:p>
        </p:txBody>
      </p:sp>
      <p:cxnSp>
        <p:nvCxnSpPr>
          <p:cNvPr id="125" name="Connecteur droit avec flèche 124">
            <a:extLst>
              <a:ext uri="{FF2B5EF4-FFF2-40B4-BE49-F238E27FC236}">
                <a16:creationId xmlns:a16="http://schemas.microsoft.com/office/drawing/2014/main" id="{E332949B-7192-45AD-87D2-4408657434FC}"/>
              </a:ext>
            </a:extLst>
          </p:cNvPr>
          <p:cNvCxnSpPr>
            <a:cxnSpLocks/>
            <a:stCxn id="121" idx="0"/>
          </p:cNvCxnSpPr>
          <p:nvPr/>
        </p:nvCxnSpPr>
        <p:spPr>
          <a:xfrm flipV="1">
            <a:off x="7502525" y="1923103"/>
            <a:ext cx="0" cy="4695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ZoneTexte 48">
            <a:extLst>
              <a:ext uri="{FF2B5EF4-FFF2-40B4-BE49-F238E27FC236}">
                <a16:creationId xmlns:a16="http://schemas.microsoft.com/office/drawing/2014/main" id="{816A9F0B-D620-41EB-896F-9E8B9AC7EBB1}"/>
              </a:ext>
            </a:extLst>
          </p:cNvPr>
          <p:cNvSpPr txBox="1"/>
          <p:nvPr/>
        </p:nvSpPr>
        <p:spPr>
          <a:xfrm>
            <a:off x="2342081" y="2253913"/>
            <a:ext cx="4092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00" dirty="0"/>
              <a:t>LSA</a:t>
            </a:r>
          </a:p>
        </p:txBody>
      </p:sp>
      <p:sp>
        <p:nvSpPr>
          <p:cNvPr id="51" name="ZoneTexte 50">
            <a:extLst>
              <a:ext uri="{FF2B5EF4-FFF2-40B4-BE49-F238E27FC236}">
                <a16:creationId xmlns:a16="http://schemas.microsoft.com/office/drawing/2014/main" id="{99465D0C-0201-4721-B3EB-E81A71EFC7D9}"/>
              </a:ext>
            </a:extLst>
          </p:cNvPr>
          <p:cNvSpPr txBox="1"/>
          <p:nvPr/>
        </p:nvSpPr>
        <p:spPr>
          <a:xfrm>
            <a:off x="5675111" y="2244686"/>
            <a:ext cx="4092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00" dirty="0"/>
              <a:t>LSA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763DE4F0-9216-49FB-920D-9003A8C379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45" y="165254"/>
            <a:ext cx="495845" cy="495845"/>
          </a:xfrm>
          <a:prstGeom prst="rect">
            <a:avLst/>
          </a:prstGeom>
        </p:spPr>
      </p:pic>
      <p:sp>
        <p:nvSpPr>
          <p:cNvPr id="44" name="ZoneTexte 43">
            <a:extLst>
              <a:ext uri="{FF2B5EF4-FFF2-40B4-BE49-F238E27FC236}">
                <a16:creationId xmlns:a16="http://schemas.microsoft.com/office/drawing/2014/main" id="{47516605-7E37-48D9-8D2E-918B71402A52}"/>
              </a:ext>
            </a:extLst>
          </p:cNvPr>
          <p:cNvSpPr txBox="1"/>
          <p:nvPr/>
        </p:nvSpPr>
        <p:spPr>
          <a:xfrm>
            <a:off x="6143022" y="920787"/>
            <a:ext cx="131517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00" dirty="0">
                <a:solidFill>
                  <a:schemeClr val="tx1"/>
                </a:solidFill>
              </a:rPr>
              <a:t>Agent contrat</a:t>
            </a:r>
          </a:p>
        </p:txBody>
      </p:sp>
      <p:cxnSp>
        <p:nvCxnSpPr>
          <p:cNvPr id="50" name="Connecteur droit 49">
            <a:extLst>
              <a:ext uri="{FF2B5EF4-FFF2-40B4-BE49-F238E27FC236}">
                <a16:creationId xmlns:a16="http://schemas.microsoft.com/office/drawing/2014/main" id="{CCB3E4C1-7811-46FD-A678-422F43EA5CD8}"/>
              </a:ext>
            </a:extLst>
          </p:cNvPr>
          <p:cNvCxnSpPr/>
          <p:nvPr/>
        </p:nvCxnSpPr>
        <p:spPr>
          <a:xfrm>
            <a:off x="0" y="807931"/>
            <a:ext cx="8567738" cy="0"/>
          </a:xfrm>
          <a:prstGeom prst="line">
            <a:avLst/>
          </a:prstGeom>
          <a:ln w="25400">
            <a:solidFill>
              <a:srgbClr val="00B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8" name="Espace réservé du numéro de diapositive 1">
            <a:extLst>
              <a:ext uri="{FF2B5EF4-FFF2-40B4-BE49-F238E27FC236}">
                <a16:creationId xmlns:a16="http://schemas.microsoft.com/office/drawing/2014/main" id="{8FD2DD4B-F486-4A91-8593-556E36A1D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93406" y="5420073"/>
            <a:ext cx="471491" cy="281449"/>
          </a:xfrm>
        </p:spPr>
        <p:txBody>
          <a:bodyPr/>
          <a:lstStyle/>
          <a:p>
            <a:fld id="{211527CB-DA45-4494-8092-3F008ECA875E}" type="slidenum">
              <a:rPr lang="fr-FR" smtClean="0"/>
              <a:t>13</a:t>
            </a:fld>
            <a:endParaRPr lang="fr-FR" dirty="0"/>
          </a:p>
        </p:txBody>
      </p:sp>
      <p:sp>
        <p:nvSpPr>
          <p:cNvPr id="60" name="ZoneTexte 59">
            <a:extLst>
              <a:ext uri="{FF2B5EF4-FFF2-40B4-BE49-F238E27FC236}">
                <a16:creationId xmlns:a16="http://schemas.microsoft.com/office/drawing/2014/main" id="{FEA8564C-21DC-4196-A62E-2E305112831B}"/>
              </a:ext>
            </a:extLst>
          </p:cNvPr>
          <p:cNvSpPr txBox="1"/>
          <p:nvPr/>
        </p:nvSpPr>
        <p:spPr>
          <a:xfrm>
            <a:off x="3749536" y="3583982"/>
            <a:ext cx="4135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/>
              <a:t>LSA</a:t>
            </a:r>
          </a:p>
        </p:txBody>
      </p:sp>
      <p:sp>
        <p:nvSpPr>
          <p:cNvPr id="95" name="Rectangle : coins arrondis 94">
            <a:extLst>
              <a:ext uri="{FF2B5EF4-FFF2-40B4-BE49-F238E27FC236}">
                <a16:creationId xmlns:a16="http://schemas.microsoft.com/office/drawing/2014/main" id="{EE6CE6A9-120F-41D0-A7FB-10C41357B824}"/>
              </a:ext>
            </a:extLst>
          </p:cNvPr>
          <p:cNvSpPr/>
          <p:nvPr/>
        </p:nvSpPr>
        <p:spPr>
          <a:xfrm>
            <a:off x="4828531" y="3684347"/>
            <a:ext cx="707921" cy="223958"/>
          </a:xfrm>
          <a:prstGeom prst="roundRect">
            <a:avLst/>
          </a:prstGeom>
          <a:solidFill>
            <a:srgbClr val="89FFBE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700" b="1" dirty="0">
                <a:solidFill>
                  <a:schemeClr val="tx1"/>
                </a:solidFill>
              </a:rPr>
              <a:t>Confirmation</a:t>
            </a:r>
          </a:p>
          <a:p>
            <a:pPr algn="ctr"/>
            <a:r>
              <a:rPr lang="fr-FR" sz="700" b="1" dirty="0">
                <a:solidFill>
                  <a:schemeClr val="tx1"/>
                </a:solidFill>
              </a:rPr>
              <a:t>producteur</a:t>
            </a:r>
            <a:endParaRPr lang="fr-FR" sz="700" dirty="0">
              <a:solidFill>
                <a:schemeClr val="tx1"/>
              </a:solidFill>
            </a:endParaRPr>
          </a:p>
        </p:txBody>
      </p:sp>
      <p:sp>
        <p:nvSpPr>
          <p:cNvPr id="61" name="ZoneTexte 60">
            <a:extLst>
              <a:ext uri="{FF2B5EF4-FFF2-40B4-BE49-F238E27FC236}">
                <a16:creationId xmlns:a16="http://schemas.microsoft.com/office/drawing/2014/main" id="{1E890D6D-B17C-4A83-9BEF-90664CA4462D}"/>
              </a:ext>
            </a:extLst>
          </p:cNvPr>
          <p:cNvSpPr txBox="1"/>
          <p:nvPr/>
        </p:nvSpPr>
        <p:spPr>
          <a:xfrm>
            <a:off x="3330997" y="5383483"/>
            <a:ext cx="191594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00" dirty="0">
                <a:solidFill>
                  <a:schemeClr val="tx1"/>
                </a:solidFill>
              </a:rPr>
              <a:t>Agent producteur</a:t>
            </a:r>
          </a:p>
        </p:txBody>
      </p:sp>
      <p:sp>
        <p:nvSpPr>
          <p:cNvPr id="62" name="Rectangle : coins arrondis 61">
            <a:extLst>
              <a:ext uri="{FF2B5EF4-FFF2-40B4-BE49-F238E27FC236}">
                <a16:creationId xmlns:a16="http://schemas.microsoft.com/office/drawing/2014/main" id="{B64D5409-ADCA-4810-B615-C4ACD0409875}"/>
              </a:ext>
            </a:extLst>
          </p:cNvPr>
          <p:cNvSpPr/>
          <p:nvPr/>
        </p:nvSpPr>
        <p:spPr>
          <a:xfrm>
            <a:off x="6199946" y="2397972"/>
            <a:ext cx="709710" cy="223958"/>
          </a:xfrm>
          <a:prstGeom prst="roundRect">
            <a:avLst>
              <a:gd name="adj" fmla="val 6779"/>
            </a:avLst>
          </a:prstGeom>
          <a:solidFill>
            <a:srgbClr val="B9EDFF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700" b="1" dirty="0">
                <a:solidFill>
                  <a:schemeClr val="tx1"/>
                </a:solidFill>
              </a:rPr>
              <a:t>Contrat à jour</a:t>
            </a:r>
            <a:endParaRPr lang="fr-FR" sz="50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4545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" grpId="0" animBg="1"/>
      <p:bldP spid="107" grpId="0" animBg="1"/>
      <p:bldP spid="118" grpId="0" animBg="1"/>
      <p:bldP spid="121" grpId="0" animBg="1"/>
      <p:bldP spid="95" grpId="0" animBg="1"/>
      <p:bldP spid="6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B84B1980-4AC0-42D2-A4C8-F2A267DAD4FA}"/>
              </a:ext>
            </a:extLst>
          </p:cNvPr>
          <p:cNvSpPr/>
          <p:nvPr/>
        </p:nvSpPr>
        <p:spPr>
          <a:xfrm>
            <a:off x="2804714" y="4458296"/>
            <a:ext cx="2705132" cy="1220492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900" dirty="0">
              <a:solidFill>
                <a:schemeClr val="tx1"/>
              </a:solidFill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C3A16FFE-C8C4-428B-8837-97A94D3AC34F}"/>
              </a:ext>
            </a:extLst>
          </p:cNvPr>
          <p:cNvSpPr/>
          <p:nvPr/>
        </p:nvSpPr>
        <p:spPr>
          <a:xfrm>
            <a:off x="2860342" y="4418808"/>
            <a:ext cx="2705132" cy="1220492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900" dirty="0">
              <a:solidFill>
                <a:schemeClr val="tx1"/>
              </a:solidFill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AE077821-1F56-4219-AE6D-BFD95B345747}"/>
              </a:ext>
            </a:extLst>
          </p:cNvPr>
          <p:cNvSpPr/>
          <p:nvPr/>
        </p:nvSpPr>
        <p:spPr>
          <a:xfrm>
            <a:off x="2915969" y="4381718"/>
            <a:ext cx="2705132" cy="1220492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900" dirty="0">
              <a:solidFill>
                <a:schemeClr val="tx1"/>
              </a:solidFill>
            </a:endParaRP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A56DF811-6082-402D-9032-F4F4831E5FB5}"/>
              </a:ext>
            </a:extLst>
          </p:cNvPr>
          <p:cNvSpPr/>
          <p:nvPr/>
        </p:nvSpPr>
        <p:spPr>
          <a:xfrm>
            <a:off x="336968" y="2121779"/>
            <a:ext cx="8012552" cy="216658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D1028D0A-8BCB-44D3-87A7-B7031B376215}"/>
              </a:ext>
            </a:extLst>
          </p:cNvPr>
          <p:cNvSpPr/>
          <p:nvPr/>
        </p:nvSpPr>
        <p:spPr>
          <a:xfrm>
            <a:off x="2804714" y="3722541"/>
            <a:ext cx="2705132" cy="460449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664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A7FD1753-F0E5-4C3E-B8DC-9DC54BB96FD1}"/>
              </a:ext>
            </a:extLst>
          </p:cNvPr>
          <p:cNvSpPr/>
          <p:nvPr/>
        </p:nvSpPr>
        <p:spPr>
          <a:xfrm>
            <a:off x="2860375" y="3678081"/>
            <a:ext cx="2705132" cy="460449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664" dirty="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99F5C9B7-D00E-44CA-9A21-5A1B6863A261}"/>
              </a:ext>
            </a:extLst>
          </p:cNvPr>
          <p:cNvSpPr/>
          <p:nvPr/>
        </p:nvSpPr>
        <p:spPr>
          <a:xfrm>
            <a:off x="2915969" y="3629336"/>
            <a:ext cx="2705132" cy="460449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664" dirty="0"/>
          </a:p>
        </p:txBody>
      </p:sp>
      <p:pic>
        <p:nvPicPr>
          <p:cNvPr id="45" name="Image 44">
            <a:extLst>
              <a:ext uri="{FF2B5EF4-FFF2-40B4-BE49-F238E27FC236}">
                <a16:creationId xmlns:a16="http://schemas.microsoft.com/office/drawing/2014/main" id="{78B20A6F-F7AA-4C5B-8C36-50BC16EDAA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14633"/>
            <a:ext cx="342900" cy="400050"/>
          </a:xfrm>
          <a:prstGeom prst="rect">
            <a:avLst/>
          </a:prstGeom>
        </p:spPr>
      </p:pic>
      <p:pic>
        <p:nvPicPr>
          <p:cNvPr id="59" name="Image 58">
            <a:extLst>
              <a:ext uri="{FF2B5EF4-FFF2-40B4-BE49-F238E27FC236}">
                <a16:creationId xmlns:a16="http://schemas.microsoft.com/office/drawing/2014/main" id="{F1222975-4ECA-4EEA-A1AD-A6E6A240FF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1827" y="340965"/>
            <a:ext cx="2864331" cy="840735"/>
          </a:xfrm>
          <a:prstGeom prst="rect">
            <a:avLst/>
          </a:prstGeom>
        </p:spPr>
      </p:pic>
      <p:sp>
        <p:nvSpPr>
          <p:cNvPr id="57" name="Rectangle 56">
            <a:extLst>
              <a:ext uri="{FF2B5EF4-FFF2-40B4-BE49-F238E27FC236}">
                <a16:creationId xmlns:a16="http://schemas.microsoft.com/office/drawing/2014/main" id="{80B7A6C3-9D6D-43F7-8813-4B20109DEA33}"/>
              </a:ext>
            </a:extLst>
          </p:cNvPr>
          <p:cNvSpPr/>
          <p:nvPr/>
        </p:nvSpPr>
        <p:spPr>
          <a:xfrm>
            <a:off x="5711253" y="945671"/>
            <a:ext cx="2309654" cy="1092004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A121CA09-767A-4B31-BE0A-A03AD84C94B0}"/>
              </a:ext>
            </a:extLst>
          </p:cNvPr>
          <p:cNvSpPr/>
          <p:nvPr/>
        </p:nvSpPr>
        <p:spPr>
          <a:xfrm>
            <a:off x="463725" y="954764"/>
            <a:ext cx="2234820" cy="1082911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5EFAD8B5-7A3D-4CB8-9CD2-6227836DEA1C}"/>
              </a:ext>
            </a:extLst>
          </p:cNvPr>
          <p:cNvSpPr/>
          <p:nvPr/>
        </p:nvSpPr>
        <p:spPr>
          <a:xfrm>
            <a:off x="480401" y="2246552"/>
            <a:ext cx="2234820" cy="518151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600" dirty="0">
              <a:solidFill>
                <a:schemeClr val="tx1"/>
              </a:solidFill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0E6C6D96-1EB9-48AF-AEF8-08E901BC3F86}"/>
              </a:ext>
            </a:extLst>
          </p:cNvPr>
          <p:cNvSpPr/>
          <p:nvPr/>
        </p:nvSpPr>
        <p:spPr>
          <a:xfrm>
            <a:off x="5711253" y="2240870"/>
            <a:ext cx="2331501" cy="518152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664" dirty="0"/>
          </a:p>
        </p:txBody>
      </p:sp>
      <p:cxnSp>
        <p:nvCxnSpPr>
          <p:cNvPr id="117" name="Connecteur droit avec flèche 116">
            <a:extLst>
              <a:ext uri="{FF2B5EF4-FFF2-40B4-BE49-F238E27FC236}">
                <a16:creationId xmlns:a16="http://schemas.microsoft.com/office/drawing/2014/main" id="{061E0581-4509-4B58-8E7F-88FE6AE92C9D}"/>
              </a:ext>
            </a:extLst>
          </p:cNvPr>
          <p:cNvCxnSpPr>
            <a:cxnSpLocks/>
          </p:cNvCxnSpPr>
          <p:nvPr/>
        </p:nvCxnSpPr>
        <p:spPr>
          <a:xfrm flipV="1">
            <a:off x="1656793" y="1938338"/>
            <a:ext cx="0" cy="5569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Rectangle : coins arrondis 96">
            <a:extLst>
              <a:ext uri="{FF2B5EF4-FFF2-40B4-BE49-F238E27FC236}">
                <a16:creationId xmlns:a16="http://schemas.microsoft.com/office/drawing/2014/main" id="{EF6F6F0E-BE17-4043-830A-498EACDDB11C}"/>
              </a:ext>
            </a:extLst>
          </p:cNvPr>
          <p:cNvSpPr/>
          <p:nvPr/>
        </p:nvSpPr>
        <p:spPr>
          <a:xfrm>
            <a:off x="1302833" y="1699144"/>
            <a:ext cx="707920" cy="223959"/>
          </a:xfrm>
          <a:prstGeom prst="roundRect">
            <a:avLst>
              <a:gd name="adj" fmla="val 6779"/>
            </a:avLst>
          </a:prstGeom>
          <a:solidFill>
            <a:srgbClr val="B9EDFF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700" b="1" dirty="0">
                <a:solidFill>
                  <a:schemeClr val="tx1"/>
                </a:solidFill>
              </a:rPr>
              <a:t>Contrat à jour</a:t>
            </a:r>
            <a:endParaRPr lang="fr-FR" sz="501" dirty="0">
              <a:solidFill>
                <a:schemeClr val="tx1"/>
              </a:solidFill>
            </a:endParaRPr>
          </a:p>
        </p:txBody>
      </p:sp>
      <p:cxnSp>
        <p:nvCxnSpPr>
          <p:cNvPr id="153" name="Connecteur droit avec flèche 152">
            <a:extLst>
              <a:ext uri="{FF2B5EF4-FFF2-40B4-BE49-F238E27FC236}">
                <a16:creationId xmlns:a16="http://schemas.microsoft.com/office/drawing/2014/main" id="{6C7F60C0-EE3D-40EF-89B3-8F48B9E90A66}"/>
              </a:ext>
            </a:extLst>
          </p:cNvPr>
          <p:cNvCxnSpPr>
            <a:cxnSpLocks/>
          </p:cNvCxnSpPr>
          <p:nvPr/>
        </p:nvCxnSpPr>
        <p:spPr>
          <a:xfrm>
            <a:off x="4456854" y="4056212"/>
            <a:ext cx="0" cy="4171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6" name="Groupe 65">
            <a:extLst>
              <a:ext uri="{FF2B5EF4-FFF2-40B4-BE49-F238E27FC236}">
                <a16:creationId xmlns:a16="http://schemas.microsoft.com/office/drawing/2014/main" id="{B9EAFD50-DACC-4CA2-8E3E-36F0278DC52D}"/>
              </a:ext>
            </a:extLst>
          </p:cNvPr>
          <p:cNvGrpSpPr/>
          <p:nvPr/>
        </p:nvGrpSpPr>
        <p:grpSpPr>
          <a:xfrm>
            <a:off x="2860375" y="2870624"/>
            <a:ext cx="2760726" cy="628266"/>
            <a:chOff x="2860375" y="2870624"/>
            <a:chExt cx="2760726" cy="628266"/>
          </a:xfrm>
        </p:grpSpPr>
        <p:grpSp>
          <p:nvGrpSpPr>
            <p:cNvPr id="67" name="Groupe 66">
              <a:extLst>
                <a:ext uri="{FF2B5EF4-FFF2-40B4-BE49-F238E27FC236}">
                  <a16:creationId xmlns:a16="http://schemas.microsoft.com/office/drawing/2014/main" id="{C5767C1A-C54A-4AFA-9290-16A7BA3C154E}"/>
                </a:ext>
              </a:extLst>
            </p:cNvPr>
            <p:cNvGrpSpPr/>
            <p:nvPr/>
          </p:nvGrpSpPr>
          <p:grpSpPr>
            <a:xfrm>
              <a:off x="2860375" y="2870624"/>
              <a:ext cx="2760726" cy="628266"/>
              <a:chOff x="2816952" y="2724455"/>
              <a:chExt cx="2760726" cy="628266"/>
            </a:xfrm>
          </p:grpSpPr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D69BDEA6-D9BC-437C-A8FA-256555F12A68}"/>
                  </a:ext>
                </a:extLst>
              </p:cNvPr>
              <p:cNvSpPr/>
              <p:nvPr/>
            </p:nvSpPr>
            <p:spPr>
              <a:xfrm>
                <a:off x="2816952" y="2724455"/>
                <a:ext cx="2760726" cy="62826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941" dirty="0"/>
              </a:p>
            </p:txBody>
          </p:sp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D353EA1E-C7FB-416C-AB52-C7239646EAD5}"/>
                  </a:ext>
                </a:extLst>
              </p:cNvPr>
              <p:cNvSpPr/>
              <p:nvPr/>
            </p:nvSpPr>
            <p:spPr>
              <a:xfrm>
                <a:off x="3388278" y="3040768"/>
                <a:ext cx="632472" cy="204743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941" dirty="0"/>
                  <a:t>Bonding</a:t>
                </a:r>
              </a:p>
            </p:txBody>
          </p:sp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3746C215-A5CE-4A41-9339-3FE984D90AFD}"/>
                  </a:ext>
                </a:extLst>
              </p:cNvPr>
              <p:cNvSpPr/>
              <p:nvPr/>
            </p:nvSpPr>
            <p:spPr>
              <a:xfrm>
                <a:off x="4858041" y="3034337"/>
                <a:ext cx="538099" cy="202315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900" dirty="0" err="1"/>
                  <a:t>Decay</a:t>
                </a:r>
                <a:endParaRPr lang="fr-FR" sz="900" dirty="0"/>
              </a:p>
            </p:txBody>
          </p:sp>
        </p:grpSp>
        <p:sp>
          <p:nvSpPr>
            <p:cNvPr id="68" name="ZoneTexte 67">
              <a:extLst>
                <a:ext uri="{FF2B5EF4-FFF2-40B4-BE49-F238E27FC236}">
                  <a16:creationId xmlns:a16="http://schemas.microsoft.com/office/drawing/2014/main" id="{95501CF7-AB78-4CB1-9E73-E25E33D4A427}"/>
                </a:ext>
              </a:extLst>
            </p:cNvPr>
            <p:cNvSpPr txBox="1"/>
            <p:nvPr/>
          </p:nvSpPr>
          <p:spPr>
            <a:xfrm>
              <a:off x="3330997" y="2879900"/>
              <a:ext cx="157046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100" dirty="0"/>
                <a:t>Lois de coordination</a:t>
              </a: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AE3045A3-A1E1-4B32-9740-0EA69750FE37}"/>
                </a:ext>
              </a:extLst>
            </p:cNvPr>
            <p:cNvSpPr/>
            <p:nvPr/>
          </p:nvSpPr>
          <p:spPr>
            <a:xfrm>
              <a:off x="4150394" y="3184757"/>
              <a:ext cx="671659" cy="20474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fr-FR" sz="900" dirty="0" err="1"/>
                <a:t>Spreading</a:t>
              </a:r>
              <a:endParaRPr lang="fr-FR" sz="900" dirty="0"/>
            </a:p>
          </p:txBody>
        </p:sp>
        <p:pic>
          <p:nvPicPr>
            <p:cNvPr id="70" name="Picture 8" descr="roue dentée Tapis de souris | Spreadshirt">
              <a:extLst>
                <a:ext uri="{FF2B5EF4-FFF2-40B4-BE49-F238E27FC236}">
                  <a16:creationId xmlns:a16="http://schemas.microsoft.com/office/drawing/2014/main" id="{6F56296D-7EC2-4E0D-929A-94225CFC75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032599" y="3160909"/>
              <a:ext cx="226878" cy="2268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7" name="Rectangle : coins arrondis 76">
            <a:extLst>
              <a:ext uri="{FF2B5EF4-FFF2-40B4-BE49-F238E27FC236}">
                <a16:creationId xmlns:a16="http://schemas.microsoft.com/office/drawing/2014/main" id="{7E249E3B-B79C-444C-A48F-60D9C4D28E1B}"/>
              </a:ext>
            </a:extLst>
          </p:cNvPr>
          <p:cNvSpPr/>
          <p:nvPr/>
        </p:nvSpPr>
        <p:spPr>
          <a:xfrm>
            <a:off x="542856" y="2417216"/>
            <a:ext cx="621371" cy="214956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700" b="1" dirty="0">
                <a:solidFill>
                  <a:schemeClr val="tx1"/>
                </a:solidFill>
              </a:rPr>
              <a:t>Requête </a:t>
            </a:r>
          </a:p>
          <a:p>
            <a:pPr algn="ctr"/>
            <a:r>
              <a:rPr lang="fr-FR" sz="700" b="1" dirty="0">
                <a:solidFill>
                  <a:schemeClr val="tx1"/>
                </a:solidFill>
              </a:rPr>
              <a:t>en énergie</a:t>
            </a:r>
            <a:endParaRPr lang="fr-FR" sz="700" dirty="0">
              <a:solidFill>
                <a:schemeClr val="tx1"/>
              </a:solidFill>
            </a:endParaRPr>
          </a:p>
        </p:txBody>
      </p:sp>
      <p:sp>
        <p:nvSpPr>
          <p:cNvPr id="81" name="Titre 1">
            <a:extLst>
              <a:ext uri="{FF2B5EF4-FFF2-40B4-BE49-F238E27FC236}">
                <a16:creationId xmlns:a16="http://schemas.microsoft.com/office/drawing/2014/main" id="{A1250696-DE7D-4D01-94CE-63DBFE413612}"/>
              </a:ext>
            </a:extLst>
          </p:cNvPr>
          <p:cNvSpPr txBox="1">
            <a:spLocks/>
          </p:cNvSpPr>
          <p:nvPr/>
        </p:nvSpPr>
        <p:spPr>
          <a:xfrm>
            <a:off x="743326" y="219587"/>
            <a:ext cx="5059339" cy="44839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76809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4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2400" b="1" dirty="0"/>
              <a:t>Etape 6 : actualisation du contrat</a:t>
            </a:r>
          </a:p>
        </p:txBody>
      </p:sp>
      <p:sp>
        <p:nvSpPr>
          <p:cNvPr id="91" name="ZoneTexte 90">
            <a:extLst>
              <a:ext uri="{FF2B5EF4-FFF2-40B4-BE49-F238E27FC236}">
                <a16:creationId xmlns:a16="http://schemas.microsoft.com/office/drawing/2014/main" id="{BDF89E2D-F2AD-41F5-9D45-CEA6AB53408E}"/>
              </a:ext>
            </a:extLst>
          </p:cNvPr>
          <p:cNvSpPr txBox="1"/>
          <p:nvPr/>
        </p:nvSpPr>
        <p:spPr>
          <a:xfrm>
            <a:off x="602080" y="928903"/>
            <a:ext cx="191594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00" dirty="0">
                <a:solidFill>
                  <a:schemeClr val="tx1"/>
                </a:solidFill>
              </a:rPr>
              <a:t>Agent consommateur</a:t>
            </a:r>
          </a:p>
        </p:txBody>
      </p:sp>
      <p:sp>
        <p:nvSpPr>
          <p:cNvPr id="121" name="ZoneTexte 120">
            <a:extLst>
              <a:ext uri="{FF2B5EF4-FFF2-40B4-BE49-F238E27FC236}">
                <a16:creationId xmlns:a16="http://schemas.microsoft.com/office/drawing/2014/main" id="{09696970-CA79-4F44-81D4-27C73DE5FFD2}"/>
              </a:ext>
            </a:extLst>
          </p:cNvPr>
          <p:cNvSpPr txBox="1"/>
          <p:nvPr/>
        </p:nvSpPr>
        <p:spPr>
          <a:xfrm>
            <a:off x="6678121" y="3950120"/>
            <a:ext cx="15601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Espace de tuples</a:t>
            </a:r>
          </a:p>
        </p:txBody>
      </p:sp>
      <p:sp>
        <p:nvSpPr>
          <p:cNvPr id="127" name="Rectangle : coins arrondis 126">
            <a:extLst>
              <a:ext uri="{FF2B5EF4-FFF2-40B4-BE49-F238E27FC236}">
                <a16:creationId xmlns:a16="http://schemas.microsoft.com/office/drawing/2014/main" id="{0EE75CE6-E304-4878-B9F8-0DAE9C488455}"/>
              </a:ext>
            </a:extLst>
          </p:cNvPr>
          <p:cNvSpPr/>
          <p:nvPr/>
        </p:nvSpPr>
        <p:spPr>
          <a:xfrm>
            <a:off x="3638506" y="4473133"/>
            <a:ext cx="518267" cy="211975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700" b="1" dirty="0">
                <a:solidFill>
                  <a:schemeClr val="tx1"/>
                </a:solidFill>
              </a:rPr>
              <a:t>Offre en énergie</a:t>
            </a:r>
            <a:endParaRPr lang="fr-FR" sz="700" dirty="0">
              <a:solidFill>
                <a:schemeClr val="tx1"/>
              </a:solidFill>
            </a:endParaRPr>
          </a:p>
        </p:txBody>
      </p:sp>
      <p:sp>
        <p:nvSpPr>
          <p:cNvPr id="131" name="Ellipse 130">
            <a:extLst>
              <a:ext uri="{FF2B5EF4-FFF2-40B4-BE49-F238E27FC236}">
                <a16:creationId xmlns:a16="http://schemas.microsoft.com/office/drawing/2014/main" id="{ED7A081E-AD94-4C75-BA35-A8EB9F3206A0}"/>
              </a:ext>
            </a:extLst>
          </p:cNvPr>
          <p:cNvSpPr/>
          <p:nvPr/>
        </p:nvSpPr>
        <p:spPr>
          <a:xfrm>
            <a:off x="6126140" y="1197110"/>
            <a:ext cx="1218749" cy="463533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dirty="0">
                <a:solidFill>
                  <a:srgbClr val="FF0000"/>
                </a:solidFill>
              </a:rPr>
              <a:t>Intégration de la dernière approbation</a:t>
            </a:r>
          </a:p>
        </p:txBody>
      </p:sp>
      <p:sp>
        <p:nvSpPr>
          <p:cNvPr id="133" name="Rectangle : coins arrondis 132">
            <a:extLst>
              <a:ext uri="{FF2B5EF4-FFF2-40B4-BE49-F238E27FC236}">
                <a16:creationId xmlns:a16="http://schemas.microsoft.com/office/drawing/2014/main" id="{02F70C69-050E-4EB8-AEDA-1F8BDCEB945B}"/>
              </a:ext>
            </a:extLst>
          </p:cNvPr>
          <p:cNvSpPr/>
          <p:nvPr/>
        </p:nvSpPr>
        <p:spPr>
          <a:xfrm>
            <a:off x="2971179" y="4477090"/>
            <a:ext cx="621371" cy="214956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700" b="1" dirty="0">
                <a:solidFill>
                  <a:schemeClr val="tx1"/>
                </a:solidFill>
              </a:rPr>
              <a:t>Requête </a:t>
            </a:r>
          </a:p>
          <a:p>
            <a:pPr algn="ctr"/>
            <a:r>
              <a:rPr lang="fr-FR" sz="700" b="1" dirty="0">
                <a:solidFill>
                  <a:schemeClr val="tx1"/>
                </a:solidFill>
              </a:rPr>
              <a:t>en énergie</a:t>
            </a:r>
            <a:endParaRPr lang="fr-FR" sz="700" dirty="0">
              <a:solidFill>
                <a:schemeClr val="tx1"/>
              </a:solidFill>
            </a:endParaRPr>
          </a:p>
        </p:txBody>
      </p:sp>
      <p:pic>
        <p:nvPicPr>
          <p:cNvPr id="138" name="Picture 8" descr="roue dentée Tapis de souris | Spreadshirt">
            <a:extLst>
              <a:ext uri="{FF2B5EF4-FFF2-40B4-BE49-F238E27FC236}">
                <a16:creationId xmlns:a16="http://schemas.microsoft.com/office/drawing/2014/main" id="{49741078-CC03-432C-B2F5-D3D71DB1ED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878082" y="1366256"/>
            <a:ext cx="226878" cy="226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9" name="Connecteur droit avec flèche 38">
            <a:extLst>
              <a:ext uri="{FF2B5EF4-FFF2-40B4-BE49-F238E27FC236}">
                <a16:creationId xmlns:a16="http://schemas.microsoft.com/office/drawing/2014/main" id="{5138DB98-7CEB-431C-952D-DE5CD1916E9D}"/>
              </a:ext>
            </a:extLst>
          </p:cNvPr>
          <p:cNvCxnSpPr>
            <a:cxnSpLocks/>
          </p:cNvCxnSpPr>
          <p:nvPr/>
        </p:nvCxnSpPr>
        <p:spPr>
          <a:xfrm>
            <a:off x="6485399" y="1638202"/>
            <a:ext cx="2897" cy="745118"/>
          </a:xfrm>
          <a:prstGeom prst="straightConnector1">
            <a:avLst/>
          </a:prstGeom>
          <a:ln w="28575" cmpd="sng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 : coins arrondis 49">
            <a:extLst>
              <a:ext uri="{FF2B5EF4-FFF2-40B4-BE49-F238E27FC236}">
                <a16:creationId xmlns:a16="http://schemas.microsoft.com/office/drawing/2014/main" id="{DD6EEB70-5328-40AA-AD17-24439E8C2160}"/>
              </a:ext>
            </a:extLst>
          </p:cNvPr>
          <p:cNvSpPr/>
          <p:nvPr/>
        </p:nvSpPr>
        <p:spPr>
          <a:xfrm>
            <a:off x="4311427" y="3832253"/>
            <a:ext cx="259321" cy="223959"/>
          </a:xfrm>
          <a:prstGeom prst="roundRect">
            <a:avLst>
              <a:gd name="adj" fmla="val 6779"/>
            </a:avLst>
          </a:prstGeom>
          <a:solidFill>
            <a:srgbClr val="B9EDFF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501" dirty="0">
              <a:solidFill>
                <a:schemeClr val="tx1"/>
              </a:solidFill>
            </a:endParaRPr>
          </a:p>
        </p:txBody>
      </p:sp>
      <p:sp>
        <p:nvSpPr>
          <p:cNvPr id="52" name="Rectangle : coins arrondis 51">
            <a:extLst>
              <a:ext uri="{FF2B5EF4-FFF2-40B4-BE49-F238E27FC236}">
                <a16:creationId xmlns:a16="http://schemas.microsoft.com/office/drawing/2014/main" id="{9718D271-7663-4964-8F04-12AF826DFD94}"/>
              </a:ext>
            </a:extLst>
          </p:cNvPr>
          <p:cNvSpPr/>
          <p:nvPr/>
        </p:nvSpPr>
        <p:spPr>
          <a:xfrm>
            <a:off x="1531805" y="2416773"/>
            <a:ext cx="259321" cy="223959"/>
          </a:xfrm>
          <a:prstGeom prst="roundRect">
            <a:avLst>
              <a:gd name="adj" fmla="val 6779"/>
            </a:avLst>
          </a:prstGeom>
          <a:solidFill>
            <a:srgbClr val="B9EDFF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501" dirty="0">
              <a:solidFill>
                <a:schemeClr val="tx1"/>
              </a:solidFill>
            </a:endParaRPr>
          </a:p>
        </p:txBody>
      </p:sp>
      <p:sp>
        <p:nvSpPr>
          <p:cNvPr id="53" name="Flèche : droite 52">
            <a:extLst>
              <a:ext uri="{FF2B5EF4-FFF2-40B4-BE49-F238E27FC236}">
                <a16:creationId xmlns:a16="http://schemas.microsoft.com/office/drawing/2014/main" id="{E4A9FFFF-41C0-45D2-95C4-4B0700CBB088}"/>
              </a:ext>
            </a:extLst>
          </p:cNvPr>
          <p:cNvSpPr/>
          <p:nvPr/>
        </p:nvSpPr>
        <p:spPr>
          <a:xfrm flipH="1">
            <a:off x="1807503" y="2408694"/>
            <a:ext cx="4392440" cy="252912"/>
          </a:xfrm>
          <a:prstGeom prst="rightArrow">
            <a:avLst>
              <a:gd name="adj1" fmla="val 17267"/>
              <a:gd name="adj2" fmla="val 53931"/>
            </a:avLst>
          </a:prstGeom>
          <a:solidFill>
            <a:srgbClr val="00B0F0"/>
          </a:solidFill>
          <a:ln>
            <a:solidFill>
              <a:schemeClr val="accent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Flèche : virage 48">
            <a:extLst>
              <a:ext uri="{FF2B5EF4-FFF2-40B4-BE49-F238E27FC236}">
                <a16:creationId xmlns:a16="http://schemas.microsoft.com/office/drawing/2014/main" id="{B93C62A6-1B58-4FC5-AB87-25C54A349179}"/>
              </a:ext>
            </a:extLst>
          </p:cNvPr>
          <p:cNvSpPr/>
          <p:nvPr/>
        </p:nvSpPr>
        <p:spPr>
          <a:xfrm flipH="1" flipV="1">
            <a:off x="4570748" y="2617722"/>
            <a:ext cx="1969748" cy="1438490"/>
          </a:xfrm>
          <a:prstGeom prst="bentArrow">
            <a:avLst>
              <a:gd name="adj1" fmla="val 2977"/>
              <a:gd name="adj2" fmla="val 6241"/>
              <a:gd name="adj3" fmla="val 10631"/>
              <a:gd name="adj4" fmla="val 33610"/>
            </a:avLst>
          </a:prstGeom>
          <a:solidFill>
            <a:srgbClr val="00B0F0"/>
          </a:solidFill>
          <a:ln>
            <a:solidFill>
              <a:srgbClr val="0066FF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22889CB1-61BE-4479-8453-A4D1CD4D8A5B}"/>
              </a:ext>
            </a:extLst>
          </p:cNvPr>
          <p:cNvSpPr txBox="1"/>
          <p:nvPr/>
        </p:nvSpPr>
        <p:spPr>
          <a:xfrm>
            <a:off x="2342081" y="2253913"/>
            <a:ext cx="4092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00" dirty="0"/>
              <a:t>LSA</a:t>
            </a:r>
          </a:p>
        </p:txBody>
      </p:sp>
      <p:sp>
        <p:nvSpPr>
          <p:cNvPr id="48" name="ZoneTexte 47">
            <a:extLst>
              <a:ext uri="{FF2B5EF4-FFF2-40B4-BE49-F238E27FC236}">
                <a16:creationId xmlns:a16="http://schemas.microsoft.com/office/drawing/2014/main" id="{A19DD09E-7416-4F20-9B68-EED695E5E741}"/>
              </a:ext>
            </a:extLst>
          </p:cNvPr>
          <p:cNvSpPr txBox="1"/>
          <p:nvPr/>
        </p:nvSpPr>
        <p:spPr>
          <a:xfrm>
            <a:off x="5675111" y="2244686"/>
            <a:ext cx="4092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00" dirty="0"/>
              <a:t>LSA</a:t>
            </a:r>
          </a:p>
        </p:txBody>
      </p:sp>
      <p:pic>
        <p:nvPicPr>
          <p:cNvPr id="5" name="Image 4" descr="Une image contenant texte, signe, graphiques vectoriels, matériel&#10;&#10;Description générée automatiquement">
            <a:extLst>
              <a:ext uri="{FF2B5EF4-FFF2-40B4-BE49-F238E27FC236}">
                <a16:creationId xmlns:a16="http://schemas.microsoft.com/office/drawing/2014/main" id="{A9A5949E-F3B0-4C88-8545-3BCEB69E24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4167" y="181266"/>
            <a:ext cx="486592" cy="458848"/>
          </a:xfrm>
          <a:prstGeom prst="rect">
            <a:avLst/>
          </a:prstGeom>
        </p:spPr>
      </p:pic>
      <p:sp>
        <p:nvSpPr>
          <p:cNvPr id="47" name="ZoneTexte 46">
            <a:extLst>
              <a:ext uri="{FF2B5EF4-FFF2-40B4-BE49-F238E27FC236}">
                <a16:creationId xmlns:a16="http://schemas.microsoft.com/office/drawing/2014/main" id="{C3EB5A2D-EEC6-41EA-B495-AE3D74FD0938}"/>
              </a:ext>
            </a:extLst>
          </p:cNvPr>
          <p:cNvSpPr txBox="1"/>
          <p:nvPr/>
        </p:nvSpPr>
        <p:spPr>
          <a:xfrm>
            <a:off x="6143022" y="920787"/>
            <a:ext cx="131517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00" dirty="0">
                <a:solidFill>
                  <a:schemeClr val="tx1"/>
                </a:solidFill>
              </a:rPr>
              <a:t>Agent contrat</a:t>
            </a:r>
          </a:p>
        </p:txBody>
      </p:sp>
      <p:cxnSp>
        <p:nvCxnSpPr>
          <p:cNvPr id="61" name="Connecteur droit 60">
            <a:extLst>
              <a:ext uri="{FF2B5EF4-FFF2-40B4-BE49-F238E27FC236}">
                <a16:creationId xmlns:a16="http://schemas.microsoft.com/office/drawing/2014/main" id="{386C8CE4-4568-428D-BDCA-0A3148D65059}"/>
              </a:ext>
            </a:extLst>
          </p:cNvPr>
          <p:cNvCxnSpPr/>
          <p:nvPr/>
        </p:nvCxnSpPr>
        <p:spPr>
          <a:xfrm>
            <a:off x="0" y="807931"/>
            <a:ext cx="8567738" cy="0"/>
          </a:xfrm>
          <a:prstGeom prst="line">
            <a:avLst/>
          </a:prstGeom>
          <a:ln w="25400">
            <a:solidFill>
              <a:srgbClr val="00B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1" name="Espace réservé du numéro de diapositive 1">
            <a:extLst>
              <a:ext uri="{FF2B5EF4-FFF2-40B4-BE49-F238E27FC236}">
                <a16:creationId xmlns:a16="http://schemas.microsoft.com/office/drawing/2014/main" id="{C9F24C5A-32F1-487B-B8A2-9217AA66AA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93406" y="5420073"/>
            <a:ext cx="471491" cy="281449"/>
          </a:xfrm>
        </p:spPr>
        <p:txBody>
          <a:bodyPr/>
          <a:lstStyle/>
          <a:p>
            <a:fld id="{211527CB-DA45-4494-8092-3F008ECA875E}" type="slidenum">
              <a:rPr lang="fr-FR" smtClean="0"/>
              <a:t>14</a:t>
            </a:fld>
            <a:endParaRPr lang="fr-FR" dirty="0"/>
          </a:p>
        </p:txBody>
      </p:sp>
      <p:sp>
        <p:nvSpPr>
          <p:cNvPr id="74" name="ZoneTexte 73">
            <a:extLst>
              <a:ext uri="{FF2B5EF4-FFF2-40B4-BE49-F238E27FC236}">
                <a16:creationId xmlns:a16="http://schemas.microsoft.com/office/drawing/2014/main" id="{BD9B4719-16A5-42D1-9E40-C93CB691B4A7}"/>
              </a:ext>
            </a:extLst>
          </p:cNvPr>
          <p:cNvSpPr txBox="1"/>
          <p:nvPr/>
        </p:nvSpPr>
        <p:spPr>
          <a:xfrm>
            <a:off x="3749536" y="3583982"/>
            <a:ext cx="4135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/>
              <a:t>LSA</a:t>
            </a:r>
          </a:p>
        </p:txBody>
      </p:sp>
      <p:sp>
        <p:nvSpPr>
          <p:cNvPr id="79" name="Rectangle : coins arrondis 78">
            <a:extLst>
              <a:ext uri="{FF2B5EF4-FFF2-40B4-BE49-F238E27FC236}">
                <a16:creationId xmlns:a16="http://schemas.microsoft.com/office/drawing/2014/main" id="{5E50E208-3BDB-45B9-874D-0FF8CF4A39E3}"/>
              </a:ext>
            </a:extLst>
          </p:cNvPr>
          <p:cNvSpPr/>
          <p:nvPr/>
        </p:nvSpPr>
        <p:spPr>
          <a:xfrm>
            <a:off x="4828531" y="3684347"/>
            <a:ext cx="707921" cy="223958"/>
          </a:xfrm>
          <a:prstGeom prst="roundRect">
            <a:avLst/>
          </a:prstGeom>
          <a:solidFill>
            <a:srgbClr val="89FFBE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700" b="1" dirty="0">
                <a:solidFill>
                  <a:schemeClr val="tx1"/>
                </a:solidFill>
              </a:rPr>
              <a:t>Confirmation</a:t>
            </a:r>
          </a:p>
          <a:p>
            <a:pPr algn="ctr"/>
            <a:r>
              <a:rPr lang="fr-FR" sz="700" b="1" dirty="0">
                <a:solidFill>
                  <a:schemeClr val="tx1"/>
                </a:solidFill>
              </a:rPr>
              <a:t>producteur</a:t>
            </a:r>
            <a:endParaRPr lang="fr-FR" sz="700" dirty="0">
              <a:solidFill>
                <a:schemeClr val="tx1"/>
              </a:solidFill>
            </a:endParaRPr>
          </a:p>
        </p:txBody>
      </p:sp>
      <p:sp>
        <p:nvSpPr>
          <p:cNvPr id="80" name="Rectangle : coins arrondis 79">
            <a:extLst>
              <a:ext uri="{FF2B5EF4-FFF2-40B4-BE49-F238E27FC236}">
                <a16:creationId xmlns:a16="http://schemas.microsoft.com/office/drawing/2014/main" id="{8837618C-9096-4742-838A-EBFC7D29513C}"/>
              </a:ext>
            </a:extLst>
          </p:cNvPr>
          <p:cNvSpPr/>
          <p:nvPr/>
        </p:nvSpPr>
        <p:spPr>
          <a:xfrm>
            <a:off x="4197533" y="4473337"/>
            <a:ext cx="518267" cy="211266"/>
          </a:xfrm>
          <a:prstGeom prst="roundRect">
            <a:avLst>
              <a:gd name="adj" fmla="val 6779"/>
            </a:avLst>
          </a:prstGeom>
          <a:solidFill>
            <a:srgbClr val="B9EDFF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700" b="1" dirty="0">
                <a:solidFill>
                  <a:schemeClr val="tx1"/>
                </a:solidFill>
              </a:rPr>
              <a:t>Contrat à jour</a:t>
            </a:r>
            <a:endParaRPr lang="fr-FR" sz="501" dirty="0">
              <a:solidFill>
                <a:schemeClr val="tx1"/>
              </a:solidFill>
            </a:endParaRPr>
          </a:p>
        </p:txBody>
      </p:sp>
      <p:sp>
        <p:nvSpPr>
          <p:cNvPr id="83" name="ZoneTexte 82">
            <a:extLst>
              <a:ext uri="{FF2B5EF4-FFF2-40B4-BE49-F238E27FC236}">
                <a16:creationId xmlns:a16="http://schemas.microsoft.com/office/drawing/2014/main" id="{BD27D9D6-A685-48F8-B969-595991330FC7}"/>
              </a:ext>
            </a:extLst>
          </p:cNvPr>
          <p:cNvSpPr txBox="1"/>
          <p:nvPr/>
        </p:nvSpPr>
        <p:spPr>
          <a:xfrm>
            <a:off x="3330997" y="5383483"/>
            <a:ext cx="191594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00" dirty="0">
                <a:solidFill>
                  <a:schemeClr val="tx1"/>
                </a:solidFill>
              </a:rPr>
              <a:t>Agent producteur</a:t>
            </a:r>
          </a:p>
        </p:txBody>
      </p:sp>
      <p:sp>
        <p:nvSpPr>
          <p:cNvPr id="84" name="Rectangle : coins arrondis 83">
            <a:extLst>
              <a:ext uri="{FF2B5EF4-FFF2-40B4-BE49-F238E27FC236}">
                <a16:creationId xmlns:a16="http://schemas.microsoft.com/office/drawing/2014/main" id="{4F040A70-FDD8-4965-84C3-24A23BDCF570}"/>
              </a:ext>
            </a:extLst>
          </p:cNvPr>
          <p:cNvSpPr/>
          <p:nvPr/>
        </p:nvSpPr>
        <p:spPr>
          <a:xfrm>
            <a:off x="6199946" y="2397972"/>
            <a:ext cx="709710" cy="223958"/>
          </a:xfrm>
          <a:prstGeom prst="roundRect">
            <a:avLst>
              <a:gd name="adj" fmla="val 6779"/>
            </a:avLst>
          </a:prstGeom>
          <a:solidFill>
            <a:srgbClr val="B9EDFF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700" b="1" dirty="0">
                <a:solidFill>
                  <a:schemeClr val="tx1"/>
                </a:solidFill>
              </a:rPr>
              <a:t>Contrat à jour</a:t>
            </a:r>
            <a:endParaRPr lang="fr-FR" sz="50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5513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" grpId="0" animBg="1"/>
      <p:bldP spid="131" grpId="0" animBg="1"/>
      <p:bldP spid="50" grpId="0" animBg="1"/>
      <p:bldP spid="52" grpId="0" animBg="1"/>
      <p:bldP spid="53" grpId="0" animBg="1"/>
      <p:bldP spid="49" grpId="0" animBg="1"/>
      <p:bldP spid="79" grpId="0" animBg="1"/>
      <p:bldP spid="8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B8F5349C-E649-4B29-A7A1-B446287D64E3}"/>
              </a:ext>
            </a:extLst>
          </p:cNvPr>
          <p:cNvSpPr txBox="1">
            <a:spLocks/>
          </p:cNvSpPr>
          <p:nvPr/>
        </p:nvSpPr>
        <p:spPr>
          <a:xfrm>
            <a:off x="754521" y="218552"/>
            <a:ext cx="7247549" cy="44839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76809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4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2400" b="1" dirty="0"/>
              <a:t>Adaptations dynamiques</a:t>
            </a:r>
          </a:p>
        </p:txBody>
      </p:sp>
      <p:sp>
        <p:nvSpPr>
          <p:cNvPr id="10" name="Espace réservé du contenu 2">
            <a:extLst>
              <a:ext uri="{FF2B5EF4-FFF2-40B4-BE49-F238E27FC236}">
                <a16:creationId xmlns:a16="http://schemas.microsoft.com/office/drawing/2014/main" id="{CBC96A59-6F8A-4F1E-B0B8-E43C58B030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6448" y="1711160"/>
            <a:ext cx="5332582" cy="267278"/>
          </a:xfrm>
        </p:spPr>
        <p:txBody>
          <a:bodyPr>
            <a:noAutofit/>
          </a:bodyPr>
          <a:lstStyle/>
          <a:p>
            <a:r>
              <a:rPr lang="fr-FR" sz="1400" dirty="0"/>
              <a:t>Replanification pour éviter un dépassement de seuil</a:t>
            </a:r>
          </a:p>
          <a:p>
            <a:endParaRPr lang="fr-FR" sz="1400" dirty="0"/>
          </a:p>
          <a:p>
            <a:endParaRPr lang="fr-FR" sz="14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F4B754B-B673-46B9-8B94-9C20ACF24007}"/>
              </a:ext>
            </a:extLst>
          </p:cNvPr>
          <p:cNvSpPr/>
          <p:nvPr/>
        </p:nvSpPr>
        <p:spPr>
          <a:xfrm>
            <a:off x="1307580" y="3106144"/>
            <a:ext cx="6142614" cy="156195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0A28DB29-A7D6-4C84-868E-FDB629F4E0EF}"/>
              </a:ext>
            </a:extLst>
          </p:cNvPr>
          <p:cNvSpPr/>
          <p:nvPr/>
        </p:nvSpPr>
        <p:spPr>
          <a:xfrm>
            <a:off x="2046972" y="3281014"/>
            <a:ext cx="4541720" cy="1218037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30F4FD6-7C74-4529-8319-E625374D552A}"/>
              </a:ext>
            </a:extLst>
          </p:cNvPr>
          <p:cNvSpPr/>
          <p:nvPr/>
        </p:nvSpPr>
        <p:spPr>
          <a:xfrm>
            <a:off x="4269199" y="5899343"/>
            <a:ext cx="28636" cy="286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941"/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CE294593-B77A-49B3-805D-9801343C8C1F}"/>
              </a:ext>
            </a:extLst>
          </p:cNvPr>
          <p:cNvGrpSpPr/>
          <p:nvPr/>
        </p:nvGrpSpPr>
        <p:grpSpPr>
          <a:xfrm>
            <a:off x="3040104" y="3604035"/>
            <a:ext cx="2664125" cy="599378"/>
            <a:chOff x="2868179" y="2879900"/>
            <a:chExt cx="2760726" cy="672156"/>
          </a:xfrm>
        </p:grpSpPr>
        <p:grpSp>
          <p:nvGrpSpPr>
            <p:cNvPr id="11" name="Groupe 10">
              <a:extLst>
                <a:ext uri="{FF2B5EF4-FFF2-40B4-BE49-F238E27FC236}">
                  <a16:creationId xmlns:a16="http://schemas.microsoft.com/office/drawing/2014/main" id="{A9473400-FF38-4302-A282-C7E420ADE257}"/>
                </a:ext>
              </a:extLst>
            </p:cNvPr>
            <p:cNvGrpSpPr/>
            <p:nvPr/>
          </p:nvGrpSpPr>
          <p:grpSpPr>
            <a:xfrm>
              <a:off x="2868179" y="2923790"/>
              <a:ext cx="2760726" cy="628266"/>
              <a:chOff x="2824756" y="2777621"/>
              <a:chExt cx="2760726" cy="628266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FCFC5C62-B4EE-4A0B-80E8-BCD3B8FFC197}"/>
                  </a:ext>
                </a:extLst>
              </p:cNvPr>
              <p:cNvSpPr/>
              <p:nvPr/>
            </p:nvSpPr>
            <p:spPr>
              <a:xfrm>
                <a:off x="2824756" y="2777621"/>
                <a:ext cx="2760726" cy="62826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941" dirty="0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F7B55477-C058-405C-A4BC-874FDE63A533}"/>
                  </a:ext>
                </a:extLst>
              </p:cNvPr>
              <p:cNvSpPr/>
              <p:nvPr/>
            </p:nvSpPr>
            <p:spPr>
              <a:xfrm>
                <a:off x="3388278" y="3040768"/>
                <a:ext cx="632472" cy="204743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941" dirty="0"/>
                  <a:t>Bonding</a:t>
                </a:r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54499B2E-EDD0-4F7F-ACFF-45BDCC5F3DD4}"/>
                  </a:ext>
                </a:extLst>
              </p:cNvPr>
              <p:cNvSpPr/>
              <p:nvPr/>
            </p:nvSpPr>
            <p:spPr>
              <a:xfrm>
                <a:off x="4858041" y="3034337"/>
                <a:ext cx="538099" cy="202315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900" dirty="0" err="1"/>
                  <a:t>Decay</a:t>
                </a:r>
                <a:endParaRPr lang="fr-FR" sz="900" dirty="0"/>
              </a:p>
            </p:txBody>
          </p:sp>
        </p:grp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C80D448C-DE28-4A3B-B35E-DC065B22B36B}"/>
                </a:ext>
              </a:extLst>
            </p:cNvPr>
            <p:cNvSpPr txBox="1"/>
            <p:nvPr/>
          </p:nvSpPr>
          <p:spPr>
            <a:xfrm>
              <a:off x="3330997" y="2879900"/>
              <a:ext cx="157046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900" dirty="0"/>
                <a:t>Lois de coordination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D909E34-4B76-44B7-A659-55971670A80C}"/>
                </a:ext>
              </a:extLst>
            </p:cNvPr>
            <p:cNvSpPr/>
            <p:nvPr/>
          </p:nvSpPr>
          <p:spPr>
            <a:xfrm>
              <a:off x="4150394" y="3184757"/>
              <a:ext cx="671659" cy="20474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fr-FR" sz="900" dirty="0" err="1"/>
                <a:t>Spreading</a:t>
              </a:r>
              <a:endParaRPr lang="fr-FR" sz="900" dirty="0"/>
            </a:p>
          </p:txBody>
        </p:sp>
        <p:pic>
          <p:nvPicPr>
            <p:cNvPr id="14" name="Picture 8" descr="roue dentée Tapis de souris | Spreadshirt">
              <a:extLst>
                <a:ext uri="{FF2B5EF4-FFF2-40B4-BE49-F238E27FC236}">
                  <a16:creationId xmlns:a16="http://schemas.microsoft.com/office/drawing/2014/main" id="{C80BFB8C-4BFE-49E8-B5B2-D82AEE83134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032599" y="3160909"/>
              <a:ext cx="226878" cy="2268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2" name="ZoneTexte 21">
            <a:extLst>
              <a:ext uri="{FF2B5EF4-FFF2-40B4-BE49-F238E27FC236}">
                <a16:creationId xmlns:a16="http://schemas.microsoft.com/office/drawing/2014/main" id="{32553218-6B15-4DF0-9D00-63972006434B}"/>
              </a:ext>
            </a:extLst>
          </p:cNvPr>
          <p:cNvSpPr txBox="1"/>
          <p:nvPr/>
        </p:nvSpPr>
        <p:spPr>
          <a:xfrm>
            <a:off x="6389738" y="4409345"/>
            <a:ext cx="11592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/>
              <a:t>Espace de tuples</a:t>
            </a:r>
          </a:p>
        </p:txBody>
      </p:sp>
      <p:sp>
        <p:nvSpPr>
          <p:cNvPr id="25" name="Rectangle : coins arrondis 24">
            <a:extLst>
              <a:ext uri="{FF2B5EF4-FFF2-40B4-BE49-F238E27FC236}">
                <a16:creationId xmlns:a16="http://schemas.microsoft.com/office/drawing/2014/main" id="{19DC0754-8211-41D8-8E1D-DD0198DC83F3}"/>
              </a:ext>
            </a:extLst>
          </p:cNvPr>
          <p:cNvSpPr/>
          <p:nvPr/>
        </p:nvSpPr>
        <p:spPr>
          <a:xfrm>
            <a:off x="3833584" y="3347834"/>
            <a:ext cx="728845" cy="214956"/>
          </a:xfrm>
          <a:prstGeom prst="roundRect">
            <a:avLst/>
          </a:prstGeom>
          <a:solidFill>
            <a:srgbClr val="FFCF37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700" b="1" dirty="0">
                <a:solidFill>
                  <a:schemeClr val="tx1"/>
                </a:solidFill>
              </a:rPr>
              <a:t>Prédiction</a:t>
            </a:r>
            <a:endParaRPr lang="fr-FR" sz="700" dirty="0">
              <a:solidFill>
                <a:schemeClr val="tx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F8699EB-F8A5-4DE1-8610-DCCAEE057D6A}"/>
              </a:ext>
            </a:extLst>
          </p:cNvPr>
          <p:cNvSpPr/>
          <p:nvPr/>
        </p:nvSpPr>
        <p:spPr>
          <a:xfrm>
            <a:off x="2626543" y="4738627"/>
            <a:ext cx="923114" cy="559885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dirty="0">
                <a:solidFill>
                  <a:schemeClr val="tx1"/>
                </a:solidFill>
              </a:rPr>
              <a:t>Agent</a:t>
            </a:r>
          </a:p>
          <a:p>
            <a:pPr algn="ctr"/>
            <a:r>
              <a:rPr lang="fr-FR" sz="900" dirty="0">
                <a:solidFill>
                  <a:schemeClr val="tx1"/>
                </a:solidFill>
              </a:rPr>
              <a:t>consommateur</a:t>
            </a:r>
          </a:p>
        </p:txBody>
      </p:sp>
      <p:sp>
        <p:nvSpPr>
          <p:cNvPr id="33" name="Rectangle : coins arrondis 32">
            <a:extLst>
              <a:ext uri="{FF2B5EF4-FFF2-40B4-BE49-F238E27FC236}">
                <a16:creationId xmlns:a16="http://schemas.microsoft.com/office/drawing/2014/main" id="{AD1B590C-B918-4236-9289-E95405853E77}"/>
              </a:ext>
            </a:extLst>
          </p:cNvPr>
          <p:cNvSpPr/>
          <p:nvPr/>
        </p:nvSpPr>
        <p:spPr>
          <a:xfrm>
            <a:off x="1826936" y="3846651"/>
            <a:ext cx="627285" cy="223959"/>
          </a:xfrm>
          <a:prstGeom prst="roundRect">
            <a:avLst>
              <a:gd name="adj" fmla="val 6779"/>
            </a:avLst>
          </a:prstGeom>
          <a:solidFill>
            <a:srgbClr val="CC9B0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700" b="1" dirty="0">
                <a:solidFill>
                  <a:schemeClr val="tx1"/>
                </a:solidFill>
              </a:rPr>
              <a:t>évènement</a:t>
            </a:r>
            <a:endParaRPr lang="fr-FR" sz="501" dirty="0">
              <a:solidFill>
                <a:schemeClr val="tx1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7005E26A-8FE1-430D-94F4-AFB0300B34E9}"/>
              </a:ext>
            </a:extLst>
          </p:cNvPr>
          <p:cNvSpPr/>
          <p:nvPr/>
        </p:nvSpPr>
        <p:spPr>
          <a:xfrm>
            <a:off x="3913657" y="4738626"/>
            <a:ext cx="923114" cy="559885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dirty="0">
                <a:solidFill>
                  <a:schemeClr val="tx1"/>
                </a:solidFill>
              </a:rPr>
              <a:t>Agent</a:t>
            </a:r>
          </a:p>
          <a:p>
            <a:pPr algn="ctr"/>
            <a:r>
              <a:rPr lang="fr-FR" sz="900" dirty="0">
                <a:solidFill>
                  <a:schemeClr val="tx1"/>
                </a:solidFill>
              </a:rPr>
              <a:t>contrat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04BFB8B-F402-4BB7-861D-7EBAF6F7DA83}"/>
              </a:ext>
            </a:extLst>
          </p:cNvPr>
          <p:cNvSpPr/>
          <p:nvPr/>
        </p:nvSpPr>
        <p:spPr>
          <a:xfrm>
            <a:off x="5271321" y="4738628"/>
            <a:ext cx="913954" cy="559884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dirty="0">
                <a:solidFill>
                  <a:schemeClr val="tx1"/>
                </a:solidFill>
              </a:rPr>
              <a:t>Agent</a:t>
            </a:r>
          </a:p>
          <a:p>
            <a:pPr algn="ctr"/>
            <a:r>
              <a:rPr lang="fr-FR" sz="900" dirty="0">
                <a:solidFill>
                  <a:schemeClr val="tx1"/>
                </a:solidFill>
              </a:rPr>
              <a:t>producteur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17F2D46F-B1C1-430F-831B-D06878BBA638}"/>
              </a:ext>
            </a:extLst>
          </p:cNvPr>
          <p:cNvSpPr/>
          <p:nvPr/>
        </p:nvSpPr>
        <p:spPr>
          <a:xfrm>
            <a:off x="2541434" y="2489764"/>
            <a:ext cx="951273" cy="5199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dirty="0">
                <a:solidFill>
                  <a:schemeClr val="tx1"/>
                </a:solidFill>
              </a:rPr>
              <a:t>Agent</a:t>
            </a:r>
          </a:p>
          <a:p>
            <a:pPr algn="ctr"/>
            <a:r>
              <a:rPr lang="fr-FR" sz="900" dirty="0">
                <a:solidFill>
                  <a:schemeClr val="tx1"/>
                </a:solidFill>
              </a:rPr>
              <a:t>d’apprentissage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7329386-6E89-4098-9DF6-8A820E53137D}"/>
              </a:ext>
            </a:extLst>
          </p:cNvPr>
          <p:cNvSpPr/>
          <p:nvPr/>
        </p:nvSpPr>
        <p:spPr>
          <a:xfrm>
            <a:off x="5059955" y="2489764"/>
            <a:ext cx="923114" cy="519919"/>
          </a:xfrm>
          <a:prstGeom prst="rect">
            <a:avLst/>
          </a:prstGeom>
          <a:solidFill>
            <a:srgbClr val="FF3F3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dirty="0">
                <a:solidFill>
                  <a:schemeClr val="tx1"/>
                </a:solidFill>
              </a:rPr>
              <a:t>Agent</a:t>
            </a:r>
          </a:p>
          <a:p>
            <a:pPr algn="ctr"/>
            <a:r>
              <a:rPr lang="fr-FR" sz="900" dirty="0">
                <a:solidFill>
                  <a:schemeClr val="tx1"/>
                </a:solidFill>
              </a:rPr>
              <a:t>régulateur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544A355-5330-4DFB-A824-544E63F20337}"/>
              </a:ext>
            </a:extLst>
          </p:cNvPr>
          <p:cNvSpPr/>
          <p:nvPr/>
        </p:nvSpPr>
        <p:spPr>
          <a:xfrm>
            <a:off x="2550041" y="3163737"/>
            <a:ext cx="945293" cy="20974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dirty="0">
                <a:solidFill>
                  <a:schemeClr val="tx1"/>
                </a:solidFill>
              </a:rPr>
              <a:t>LSA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9DDC90D7-1D1D-46EE-AC4E-9EE9D37993F5}"/>
              </a:ext>
            </a:extLst>
          </p:cNvPr>
          <p:cNvSpPr/>
          <p:nvPr/>
        </p:nvSpPr>
        <p:spPr>
          <a:xfrm>
            <a:off x="5072588" y="3167567"/>
            <a:ext cx="923114" cy="229556"/>
          </a:xfrm>
          <a:prstGeom prst="rect">
            <a:avLst/>
          </a:prstGeom>
          <a:solidFill>
            <a:srgbClr val="FF616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dirty="0">
                <a:solidFill>
                  <a:schemeClr val="tx1"/>
                </a:solidFill>
              </a:rPr>
              <a:t>LSA</a:t>
            </a:r>
          </a:p>
        </p:txBody>
      </p:sp>
      <p:sp>
        <p:nvSpPr>
          <p:cNvPr id="46" name="Flèche : virage 45">
            <a:extLst>
              <a:ext uri="{FF2B5EF4-FFF2-40B4-BE49-F238E27FC236}">
                <a16:creationId xmlns:a16="http://schemas.microsoft.com/office/drawing/2014/main" id="{C13DF513-013A-4B63-BDA3-C58E56CE5518}"/>
              </a:ext>
            </a:extLst>
          </p:cNvPr>
          <p:cNvSpPr/>
          <p:nvPr/>
        </p:nvSpPr>
        <p:spPr>
          <a:xfrm rot="5400000" flipH="1" flipV="1">
            <a:off x="2253969" y="4041488"/>
            <a:ext cx="335548" cy="409599"/>
          </a:xfrm>
          <a:prstGeom prst="bentArrow">
            <a:avLst>
              <a:gd name="adj1" fmla="val 3228"/>
              <a:gd name="adj2" fmla="val 13265"/>
              <a:gd name="adj3" fmla="val 16959"/>
              <a:gd name="adj4" fmla="val 3361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47" name="Flèche : virage 46">
            <a:extLst>
              <a:ext uri="{FF2B5EF4-FFF2-40B4-BE49-F238E27FC236}">
                <a16:creationId xmlns:a16="http://schemas.microsoft.com/office/drawing/2014/main" id="{8339140E-9A78-4F29-B791-FF8197F19168}"/>
              </a:ext>
            </a:extLst>
          </p:cNvPr>
          <p:cNvSpPr/>
          <p:nvPr/>
        </p:nvSpPr>
        <p:spPr>
          <a:xfrm rot="5400000" flipH="1" flipV="1">
            <a:off x="2779748" y="3361417"/>
            <a:ext cx="388764" cy="1829901"/>
          </a:xfrm>
          <a:prstGeom prst="bentArrow">
            <a:avLst>
              <a:gd name="adj1" fmla="val 3228"/>
              <a:gd name="adj2" fmla="val 10262"/>
              <a:gd name="adj3" fmla="val 14554"/>
              <a:gd name="adj4" fmla="val 3361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48" name="Flèche : virage 47">
            <a:extLst>
              <a:ext uri="{FF2B5EF4-FFF2-40B4-BE49-F238E27FC236}">
                <a16:creationId xmlns:a16="http://schemas.microsoft.com/office/drawing/2014/main" id="{429B69A2-08F2-4CF3-A88A-F594036B602D}"/>
              </a:ext>
            </a:extLst>
          </p:cNvPr>
          <p:cNvSpPr/>
          <p:nvPr/>
        </p:nvSpPr>
        <p:spPr>
          <a:xfrm rot="5400000" flipH="1" flipV="1">
            <a:off x="3360824" y="2632572"/>
            <a:ext cx="455734" cy="3338804"/>
          </a:xfrm>
          <a:prstGeom prst="bentArrow">
            <a:avLst>
              <a:gd name="adj1" fmla="val 3228"/>
              <a:gd name="adj2" fmla="val 11496"/>
              <a:gd name="adj3" fmla="val 14160"/>
              <a:gd name="adj4" fmla="val 3361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pic>
        <p:nvPicPr>
          <p:cNvPr id="53" name="Image 52" descr="Une image contenant casino, pièce, scène&#10;&#10;Description générée automatiquement">
            <a:extLst>
              <a:ext uri="{FF2B5EF4-FFF2-40B4-BE49-F238E27FC236}">
                <a16:creationId xmlns:a16="http://schemas.microsoft.com/office/drawing/2014/main" id="{E47C2C6E-8690-45AA-B9A8-7903B440A7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5235" y="2119349"/>
            <a:ext cx="422558" cy="450116"/>
          </a:xfrm>
          <a:prstGeom prst="rect">
            <a:avLst/>
          </a:prstGeom>
        </p:spPr>
      </p:pic>
      <p:sp>
        <p:nvSpPr>
          <p:cNvPr id="58" name="Flèche : virage 57">
            <a:extLst>
              <a:ext uri="{FF2B5EF4-FFF2-40B4-BE49-F238E27FC236}">
                <a16:creationId xmlns:a16="http://schemas.microsoft.com/office/drawing/2014/main" id="{D6627D50-42B5-4FB5-AD7B-008858BBC039}"/>
              </a:ext>
            </a:extLst>
          </p:cNvPr>
          <p:cNvSpPr/>
          <p:nvPr/>
        </p:nvSpPr>
        <p:spPr>
          <a:xfrm>
            <a:off x="2178602" y="3220305"/>
            <a:ext cx="356915" cy="617014"/>
          </a:xfrm>
          <a:prstGeom prst="bentArrow">
            <a:avLst>
              <a:gd name="adj1" fmla="val 2977"/>
              <a:gd name="adj2" fmla="val 13186"/>
              <a:gd name="adj3" fmla="val 14131"/>
              <a:gd name="adj4" fmla="val 3361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cxnSp>
        <p:nvCxnSpPr>
          <p:cNvPr id="60" name="Connecteur droit avec flèche 59">
            <a:extLst>
              <a:ext uri="{FF2B5EF4-FFF2-40B4-BE49-F238E27FC236}">
                <a16:creationId xmlns:a16="http://schemas.microsoft.com/office/drawing/2014/main" id="{ACD90E60-01A3-4D0D-8356-0B958D9EB57E}"/>
              </a:ext>
            </a:extLst>
          </p:cNvPr>
          <p:cNvCxnSpPr>
            <a:cxnSpLocks/>
            <a:endCxn id="53" idx="1"/>
          </p:cNvCxnSpPr>
          <p:nvPr/>
        </p:nvCxnSpPr>
        <p:spPr>
          <a:xfrm flipV="1">
            <a:off x="3551845" y="2344407"/>
            <a:ext cx="453390" cy="164636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Flèche : virage 63">
            <a:extLst>
              <a:ext uri="{FF2B5EF4-FFF2-40B4-BE49-F238E27FC236}">
                <a16:creationId xmlns:a16="http://schemas.microsoft.com/office/drawing/2014/main" id="{92620783-895A-4E2F-B56E-F0BB6C4DEC8C}"/>
              </a:ext>
            </a:extLst>
          </p:cNvPr>
          <p:cNvSpPr/>
          <p:nvPr/>
        </p:nvSpPr>
        <p:spPr>
          <a:xfrm rot="5400000">
            <a:off x="6065357" y="3211360"/>
            <a:ext cx="385753" cy="525063"/>
          </a:xfrm>
          <a:prstGeom prst="bentArrow">
            <a:avLst>
              <a:gd name="adj1" fmla="val 2977"/>
              <a:gd name="adj2" fmla="val 11458"/>
              <a:gd name="adj3" fmla="val 10647"/>
              <a:gd name="adj4" fmla="val 3361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cxnSp>
        <p:nvCxnSpPr>
          <p:cNvPr id="66" name="Connecteur droit avec flèche 65">
            <a:extLst>
              <a:ext uri="{FF2B5EF4-FFF2-40B4-BE49-F238E27FC236}">
                <a16:creationId xmlns:a16="http://schemas.microsoft.com/office/drawing/2014/main" id="{0A0A603D-D42E-433C-87E4-96FD282E2929}"/>
              </a:ext>
            </a:extLst>
          </p:cNvPr>
          <p:cNvCxnSpPr>
            <a:cxnSpLocks/>
            <a:stCxn id="32" idx="0"/>
          </p:cNvCxnSpPr>
          <p:nvPr/>
        </p:nvCxnSpPr>
        <p:spPr>
          <a:xfrm flipV="1">
            <a:off x="3088100" y="4591359"/>
            <a:ext cx="0" cy="147268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cteur droit avec flèche 66">
            <a:extLst>
              <a:ext uri="{FF2B5EF4-FFF2-40B4-BE49-F238E27FC236}">
                <a16:creationId xmlns:a16="http://schemas.microsoft.com/office/drawing/2014/main" id="{D539FEDF-E064-4CEB-B2B6-85FC4978DBF9}"/>
              </a:ext>
            </a:extLst>
          </p:cNvPr>
          <p:cNvCxnSpPr/>
          <p:nvPr/>
        </p:nvCxnSpPr>
        <p:spPr>
          <a:xfrm flipV="1">
            <a:off x="4371282" y="4581536"/>
            <a:ext cx="0" cy="147268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cteur droit avec flèche 67">
            <a:extLst>
              <a:ext uri="{FF2B5EF4-FFF2-40B4-BE49-F238E27FC236}">
                <a16:creationId xmlns:a16="http://schemas.microsoft.com/office/drawing/2014/main" id="{8C52F728-DB6B-4109-9AC4-1088D1394723}"/>
              </a:ext>
            </a:extLst>
          </p:cNvPr>
          <p:cNvCxnSpPr/>
          <p:nvPr/>
        </p:nvCxnSpPr>
        <p:spPr>
          <a:xfrm flipV="1">
            <a:off x="5723718" y="4577964"/>
            <a:ext cx="0" cy="147268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eur droit avec flèche 68">
            <a:extLst>
              <a:ext uri="{FF2B5EF4-FFF2-40B4-BE49-F238E27FC236}">
                <a16:creationId xmlns:a16="http://schemas.microsoft.com/office/drawing/2014/main" id="{475955B9-5E42-42CC-AD00-C16AD39EC87E}"/>
              </a:ext>
            </a:extLst>
          </p:cNvPr>
          <p:cNvCxnSpPr>
            <a:cxnSpLocks/>
            <a:stCxn id="43" idx="0"/>
            <a:endCxn id="39" idx="2"/>
          </p:cNvCxnSpPr>
          <p:nvPr/>
        </p:nvCxnSpPr>
        <p:spPr>
          <a:xfrm flipH="1" flipV="1">
            <a:off x="3017071" y="3009683"/>
            <a:ext cx="5617" cy="154054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eur droit avec flèche 71">
            <a:extLst>
              <a:ext uri="{FF2B5EF4-FFF2-40B4-BE49-F238E27FC236}">
                <a16:creationId xmlns:a16="http://schemas.microsoft.com/office/drawing/2014/main" id="{A870F9A1-1145-49FA-A71D-CD8B4595D2EA}"/>
              </a:ext>
            </a:extLst>
          </p:cNvPr>
          <p:cNvCxnSpPr>
            <a:cxnSpLocks/>
          </p:cNvCxnSpPr>
          <p:nvPr/>
        </p:nvCxnSpPr>
        <p:spPr>
          <a:xfrm flipV="1">
            <a:off x="5538131" y="3001856"/>
            <a:ext cx="0" cy="165711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Espace réservé du contenu 2">
            <a:extLst>
              <a:ext uri="{FF2B5EF4-FFF2-40B4-BE49-F238E27FC236}">
                <a16:creationId xmlns:a16="http://schemas.microsoft.com/office/drawing/2014/main" id="{D6B6E55C-6D98-41AD-9E1D-6901251CBF65}"/>
              </a:ext>
            </a:extLst>
          </p:cNvPr>
          <p:cNvSpPr txBox="1">
            <a:spLocks/>
          </p:cNvSpPr>
          <p:nvPr/>
        </p:nvSpPr>
        <p:spPr>
          <a:xfrm>
            <a:off x="776448" y="1154171"/>
            <a:ext cx="4395363" cy="2954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92024" indent="-192024" algn="l" defTabSz="768096" rtl="0" eaLnBrk="1" latinLnBrk="0" hangingPunct="1">
              <a:lnSpc>
                <a:spcPct val="90000"/>
              </a:lnSpc>
              <a:spcBef>
                <a:spcPts val="840"/>
              </a:spcBef>
              <a:buFont typeface="Arial" panose="020B0604020202020204" pitchFamily="34" charset="0"/>
              <a:buChar char="•"/>
              <a:defRPr sz="23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72" indent="-192024" algn="l" defTabSz="768096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20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0120" indent="-192024" algn="l" defTabSz="768096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6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44168" indent="-192024" algn="l" defTabSz="768096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1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28216" indent="-192024" algn="l" defTabSz="768096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1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12264" indent="-192024" algn="l" defTabSz="768096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1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96312" indent="-192024" algn="l" defTabSz="768096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1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80360" indent="-192024" algn="l" defTabSz="768096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1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64408" indent="-192024" algn="l" defTabSz="768096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1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400" dirty="0"/>
              <a:t>Nouvelle requête urgente</a:t>
            </a:r>
          </a:p>
          <a:p>
            <a:endParaRPr lang="fr-FR" sz="1100" dirty="0"/>
          </a:p>
        </p:txBody>
      </p:sp>
      <p:sp>
        <p:nvSpPr>
          <p:cNvPr id="94" name="Flèche : virage 93">
            <a:extLst>
              <a:ext uri="{FF2B5EF4-FFF2-40B4-BE49-F238E27FC236}">
                <a16:creationId xmlns:a16="http://schemas.microsoft.com/office/drawing/2014/main" id="{A38C7034-8F94-4283-A3F0-2658245241BD}"/>
              </a:ext>
            </a:extLst>
          </p:cNvPr>
          <p:cNvSpPr/>
          <p:nvPr/>
        </p:nvSpPr>
        <p:spPr>
          <a:xfrm rot="10800000" flipH="1" flipV="1">
            <a:off x="4441641" y="3178973"/>
            <a:ext cx="609810" cy="166780"/>
          </a:xfrm>
          <a:prstGeom prst="bentArrow">
            <a:avLst>
              <a:gd name="adj1" fmla="val 3228"/>
              <a:gd name="adj2" fmla="val 25494"/>
              <a:gd name="adj3" fmla="val 46289"/>
              <a:gd name="adj4" fmla="val 3361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D310DB7-F123-4B93-A64F-21C608D42A49}"/>
              </a:ext>
            </a:extLst>
          </p:cNvPr>
          <p:cNvSpPr/>
          <p:nvPr/>
        </p:nvSpPr>
        <p:spPr>
          <a:xfrm>
            <a:off x="2626543" y="4361803"/>
            <a:ext cx="923114" cy="22955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dirty="0">
                <a:solidFill>
                  <a:schemeClr val="tx1"/>
                </a:solidFill>
              </a:rPr>
              <a:t>LSA</a:t>
            </a:r>
          </a:p>
        </p:txBody>
      </p:sp>
      <p:sp>
        <p:nvSpPr>
          <p:cNvPr id="95" name="Flèche : virage 94">
            <a:extLst>
              <a:ext uri="{FF2B5EF4-FFF2-40B4-BE49-F238E27FC236}">
                <a16:creationId xmlns:a16="http://schemas.microsoft.com/office/drawing/2014/main" id="{9677B048-CBC0-4BB7-901C-4526DB5BED0B}"/>
              </a:ext>
            </a:extLst>
          </p:cNvPr>
          <p:cNvSpPr/>
          <p:nvPr/>
        </p:nvSpPr>
        <p:spPr>
          <a:xfrm rot="5400000">
            <a:off x="3750518" y="2962432"/>
            <a:ext cx="117706" cy="633455"/>
          </a:xfrm>
          <a:prstGeom prst="bentArrow">
            <a:avLst>
              <a:gd name="adj1" fmla="val 2977"/>
              <a:gd name="adj2" fmla="val 38037"/>
              <a:gd name="adj3" fmla="val 48642"/>
              <a:gd name="adj4" fmla="val 3361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96" name="Flèche : virage 95">
            <a:extLst>
              <a:ext uri="{FF2B5EF4-FFF2-40B4-BE49-F238E27FC236}">
                <a16:creationId xmlns:a16="http://schemas.microsoft.com/office/drawing/2014/main" id="{93B18F85-6605-4CB0-99E9-F9A9A56683D3}"/>
              </a:ext>
            </a:extLst>
          </p:cNvPr>
          <p:cNvSpPr/>
          <p:nvPr/>
        </p:nvSpPr>
        <p:spPr>
          <a:xfrm rot="10800000">
            <a:off x="6197046" y="3910517"/>
            <a:ext cx="272223" cy="635250"/>
          </a:xfrm>
          <a:prstGeom prst="bentArrow">
            <a:avLst>
              <a:gd name="adj1" fmla="val 2977"/>
              <a:gd name="adj2" fmla="val 11458"/>
              <a:gd name="adj3" fmla="val 10647"/>
              <a:gd name="adj4" fmla="val 3361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cxnSp>
        <p:nvCxnSpPr>
          <p:cNvPr id="99" name="Connecteur droit avec flèche 98">
            <a:extLst>
              <a:ext uri="{FF2B5EF4-FFF2-40B4-BE49-F238E27FC236}">
                <a16:creationId xmlns:a16="http://schemas.microsoft.com/office/drawing/2014/main" id="{002880F2-D480-404A-A5EC-CC2DEEAF1FEB}"/>
              </a:ext>
            </a:extLst>
          </p:cNvPr>
          <p:cNvCxnSpPr>
            <a:cxnSpLocks/>
          </p:cNvCxnSpPr>
          <p:nvPr/>
        </p:nvCxnSpPr>
        <p:spPr>
          <a:xfrm flipH="1" flipV="1">
            <a:off x="4441641" y="2341756"/>
            <a:ext cx="561809" cy="164636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Image 49">
            <a:extLst>
              <a:ext uri="{FF2B5EF4-FFF2-40B4-BE49-F238E27FC236}">
                <a16:creationId xmlns:a16="http://schemas.microsoft.com/office/drawing/2014/main" id="{B16466D4-CB16-4B1E-A122-8A715C924E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503" y="11069"/>
            <a:ext cx="569919" cy="780681"/>
          </a:xfrm>
          <a:prstGeom prst="rect">
            <a:avLst/>
          </a:prstGeom>
        </p:spPr>
      </p:pic>
      <p:pic>
        <p:nvPicPr>
          <p:cNvPr id="51" name="Image 50">
            <a:extLst>
              <a:ext uri="{FF2B5EF4-FFF2-40B4-BE49-F238E27FC236}">
                <a16:creationId xmlns:a16="http://schemas.microsoft.com/office/drawing/2014/main" id="{B95888F6-73A8-49AB-9C93-5FECFD1EBE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1827" y="340965"/>
            <a:ext cx="2864331" cy="840735"/>
          </a:xfrm>
          <a:prstGeom prst="rect">
            <a:avLst/>
          </a:prstGeom>
        </p:spPr>
      </p:pic>
      <p:pic>
        <p:nvPicPr>
          <p:cNvPr id="55" name="Image 54">
            <a:extLst>
              <a:ext uri="{FF2B5EF4-FFF2-40B4-BE49-F238E27FC236}">
                <a16:creationId xmlns:a16="http://schemas.microsoft.com/office/drawing/2014/main" id="{52C0F7B4-8B01-4563-A7FB-5CD45D0FD6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814633"/>
            <a:ext cx="342900" cy="400050"/>
          </a:xfrm>
          <a:prstGeom prst="rect">
            <a:avLst/>
          </a:prstGeom>
        </p:spPr>
      </p:pic>
      <p:cxnSp>
        <p:nvCxnSpPr>
          <p:cNvPr id="54" name="Connecteur droit 53">
            <a:extLst>
              <a:ext uri="{FF2B5EF4-FFF2-40B4-BE49-F238E27FC236}">
                <a16:creationId xmlns:a16="http://schemas.microsoft.com/office/drawing/2014/main" id="{6AF63310-EB42-4FF3-BFE5-0DCAF70C3574}"/>
              </a:ext>
            </a:extLst>
          </p:cNvPr>
          <p:cNvCxnSpPr/>
          <p:nvPr/>
        </p:nvCxnSpPr>
        <p:spPr>
          <a:xfrm>
            <a:off x="0" y="807931"/>
            <a:ext cx="8567738" cy="0"/>
          </a:xfrm>
          <a:prstGeom prst="line">
            <a:avLst/>
          </a:prstGeom>
          <a:ln w="25400">
            <a:solidFill>
              <a:srgbClr val="00B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6" name="Espace réservé du numéro de diapositive 1">
            <a:extLst>
              <a:ext uri="{FF2B5EF4-FFF2-40B4-BE49-F238E27FC236}">
                <a16:creationId xmlns:a16="http://schemas.microsoft.com/office/drawing/2014/main" id="{3A69B8FE-B91B-4421-8F75-E00040241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93406" y="5420073"/>
            <a:ext cx="471491" cy="281449"/>
          </a:xfrm>
        </p:spPr>
        <p:txBody>
          <a:bodyPr/>
          <a:lstStyle/>
          <a:p>
            <a:fld id="{211527CB-DA45-4494-8092-3F008ECA875E}" type="slidenum">
              <a:rPr lang="fr-FR" smtClean="0"/>
              <a:t>15</a:t>
            </a:fld>
            <a:endParaRPr lang="fr-FR" dirty="0"/>
          </a:p>
        </p:txBody>
      </p:sp>
      <p:sp>
        <p:nvSpPr>
          <p:cNvPr id="59" name="ZoneTexte 58">
            <a:extLst>
              <a:ext uri="{FF2B5EF4-FFF2-40B4-BE49-F238E27FC236}">
                <a16:creationId xmlns:a16="http://schemas.microsoft.com/office/drawing/2014/main" id="{69D0535D-CD62-4D38-B5A9-4504945986D4}"/>
              </a:ext>
            </a:extLst>
          </p:cNvPr>
          <p:cNvSpPr txBox="1"/>
          <p:nvPr/>
        </p:nvSpPr>
        <p:spPr>
          <a:xfrm>
            <a:off x="427462" y="839608"/>
            <a:ext cx="666041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dirty="0"/>
              <a:t>Certaines situations amènent à régénérer des contrats dynamiquement</a:t>
            </a:r>
          </a:p>
        </p:txBody>
      </p:sp>
      <p:sp>
        <p:nvSpPr>
          <p:cNvPr id="57" name="Espace réservé du contenu 2">
            <a:extLst>
              <a:ext uri="{FF2B5EF4-FFF2-40B4-BE49-F238E27FC236}">
                <a16:creationId xmlns:a16="http://schemas.microsoft.com/office/drawing/2014/main" id="{9DE5C6A7-0215-4283-9084-DB93B072887A}"/>
              </a:ext>
            </a:extLst>
          </p:cNvPr>
          <p:cNvSpPr txBox="1">
            <a:spLocks/>
          </p:cNvSpPr>
          <p:nvPr/>
        </p:nvSpPr>
        <p:spPr>
          <a:xfrm>
            <a:off x="776448" y="1437942"/>
            <a:ext cx="4395363" cy="2954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92024" indent="-192024" algn="l" defTabSz="768096" rtl="0" eaLnBrk="1" latinLnBrk="0" hangingPunct="1">
              <a:lnSpc>
                <a:spcPct val="90000"/>
              </a:lnSpc>
              <a:spcBef>
                <a:spcPts val="840"/>
              </a:spcBef>
              <a:buFont typeface="Arial" panose="020B0604020202020204" pitchFamily="34" charset="0"/>
              <a:buChar char="•"/>
              <a:defRPr sz="23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72" indent="-192024" algn="l" defTabSz="768096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20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0120" indent="-192024" algn="l" defTabSz="768096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6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44168" indent="-192024" algn="l" defTabSz="768096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1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28216" indent="-192024" algn="l" defTabSz="768096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1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12264" indent="-192024" algn="l" defTabSz="768096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1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96312" indent="-192024" algn="l" defTabSz="768096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1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80360" indent="-192024" algn="l" defTabSz="768096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1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64408" indent="-192024" algn="l" defTabSz="768096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1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400" dirty="0"/>
              <a:t>Surproduction (arrêt d’un producteur)</a:t>
            </a:r>
          </a:p>
          <a:p>
            <a:endParaRPr lang="fr-FR" sz="1100" dirty="0"/>
          </a:p>
        </p:txBody>
      </p:sp>
      <p:sp>
        <p:nvSpPr>
          <p:cNvPr id="61" name="Flèche : virage 60">
            <a:extLst>
              <a:ext uri="{FF2B5EF4-FFF2-40B4-BE49-F238E27FC236}">
                <a16:creationId xmlns:a16="http://schemas.microsoft.com/office/drawing/2014/main" id="{88C9CA2A-8CF5-4867-8F33-5A960A3C0212}"/>
              </a:ext>
            </a:extLst>
          </p:cNvPr>
          <p:cNvSpPr/>
          <p:nvPr/>
        </p:nvSpPr>
        <p:spPr>
          <a:xfrm rot="10800000">
            <a:off x="3565497" y="3908619"/>
            <a:ext cx="2883598" cy="551242"/>
          </a:xfrm>
          <a:prstGeom prst="bentArrow">
            <a:avLst>
              <a:gd name="adj1" fmla="val 1249"/>
              <a:gd name="adj2" fmla="val 8146"/>
              <a:gd name="adj3" fmla="val 7191"/>
              <a:gd name="adj4" fmla="val 3361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D4E818CF-84FA-4FFF-B210-189840C48061}"/>
              </a:ext>
            </a:extLst>
          </p:cNvPr>
          <p:cNvSpPr/>
          <p:nvPr/>
        </p:nvSpPr>
        <p:spPr>
          <a:xfrm>
            <a:off x="3913657" y="4354799"/>
            <a:ext cx="923114" cy="229556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dirty="0">
                <a:solidFill>
                  <a:schemeClr val="tx1"/>
                </a:solidFill>
              </a:rPr>
              <a:t>LSA</a:t>
            </a:r>
          </a:p>
        </p:txBody>
      </p:sp>
      <p:sp>
        <p:nvSpPr>
          <p:cNvPr id="62" name="Flèche : virage 61">
            <a:extLst>
              <a:ext uri="{FF2B5EF4-FFF2-40B4-BE49-F238E27FC236}">
                <a16:creationId xmlns:a16="http://schemas.microsoft.com/office/drawing/2014/main" id="{E6DCE77C-1037-4000-879D-42CC8077CA62}"/>
              </a:ext>
            </a:extLst>
          </p:cNvPr>
          <p:cNvSpPr/>
          <p:nvPr/>
        </p:nvSpPr>
        <p:spPr>
          <a:xfrm rot="10800000">
            <a:off x="4847675" y="3998324"/>
            <a:ext cx="1597350" cy="504224"/>
          </a:xfrm>
          <a:prstGeom prst="bentArrow">
            <a:avLst>
              <a:gd name="adj1" fmla="val 1249"/>
              <a:gd name="adj2" fmla="val 7570"/>
              <a:gd name="adj3" fmla="val 7352"/>
              <a:gd name="adj4" fmla="val 3361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C9544D9-4677-4CAD-9BC9-6D2D5C8F4B86}"/>
              </a:ext>
            </a:extLst>
          </p:cNvPr>
          <p:cNvSpPr/>
          <p:nvPr/>
        </p:nvSpPr>
        <p:spPr>
          <a:xfrm>
            <a:off x="5262161" y="4351980"/>
            <a:ext cx="923114" cy="22955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dirty="0">
                <a:solidFill>
                  <a:schemeClr val="tx1"/>
                </a:solidFill>
              </a:rPr>
              <a:t>LSA</a:t>
            </a:r>
          </a:p>
        </p:txBody>
      </p:sp>
      <p:sp>
        <p:nvSpPr>
          <p:cNvPr id="63" name="Rectangle : coins arrondis 62">
            <a:extLst>
              <a:ext uri="{FF2B5EF4-FFF2-40B4-BE49-F238E27FC236}">
                <a16:creationId xmlns:a16="http://schemas.microsoft.com/office/drawing/2014/main" id="{69F32DB4-F2C8-4B7C-BCBD-0E85E9D6D063}"/>
              </a:ext>
            </a:extLst>
          </p:cNvPr>
          <p:cNvSpPr/>
          <p:nvPr/>
        </p:nvSpPr>
        <p:spPr>
          <a:xfrm>
            <a:off x="6058769" y="3679295"/>
            <a:ext cx="773831" cy="225597"/>
          </a:xfrm>
          <a:prstGeom prst="roundRect">
            <a:avLst/>
          </a:prstGeom>
          <a:solidFill>
            <a:srgbClr val="FF9393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700" b="1" dirty="0">
                <a:solidFill>
                  <a:schemeClr val="tx1"/>
                </a:solidFill>
              </a:rPr>
              <a:t>Replanification</a:t>
            </a:r>
            <a:endParaRPr lang="fr-FR" sz="7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67730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 16">
            <a:extLst>
              <a:ext uri="{FF2B5EF4-FFF2-40B4-BE49-F238E27FC236}">
                <a16:creationId xmlns:a16="http://schemas.microsoft.com/office/drawing/2014/main" id="{239A0B87-37CB-4E16-B78C-96DED17B78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14633"/>
            <a:ext cx="342900" cy="400050"/>
          </a:xfrm>
          <a:prstGeom prst="rect">
            <a:avLst/>
          </a:prstGeom>
        </p:spPr>
      </p:pic>
      <p:sp>
        <p:nvSpPr>
          <p:cNvPr id="5" name="Titre 1">
            <a:extLst>
              <a:ext uri="{FF2B5EF4-FFF2-40B4-BE49-F238E27FC236}">
                <a16:creationId xmlns:a16="http://schemas.microsoft.com/office/drawing/2014/main" id="{2FE5D02B-F8C2-49AA-8136-E2AAD2D5A071}"/>
              </a:ext>
            </a:extLst>
          </p:cNvPr>
          <p:cNvSpPr txBox="1">
            <a:spLocks/>
          </p:cNvSpPr>
          <p:nvPr/>
        </p:nvSpPr>
        <p:spPr>
          <a:xfrm>
            <a:off x="750068" y="211698"/>
            <a:ext cx="4762469" cy="44839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76809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4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2400" b="1" dirty="0"/>
              <a:t>Utilisation des chaînes de Markov</a:t>
            </a:r>
          </a:p>
        </p:txBody>
      </p:sp>
      <p:pic>
        <p:nvPicPr>
          <p:cNvPr id="3" name="Image 2" descr="Une image contenant texte, capture d’écran, armoire&#10;&#10;Description générée automatiquement">
            <a:extLst>
              <a:ext uri="{FF2B5EF4-FFF2-40B4-BE49-F238E27FC236}">
                <a16:creationId xmlns:a16="http://schemas.microsoft.com/office/drawing/2014/main" id="{17C6E5D6-ADAB-4495-BE4A-64F56E2F29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8851" y="3714415"/>
            <a:ext cx="5556046" cy="1745964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FD9A1E38-4EFF-4769-979C-E956905221BF}"/>
              </a:ext>
            </a:extLst>
          </p:cNvPr>
          <p:cNvSpPr txBox="1"/>
          <p:nvPr/>
        </p:nvSpPr>
        <p:spPr>
          <a:xfrm>
            <a:off x="589031" y="3430426"/>
            <a:ext cx="79828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/>
              <a:t>Matrice de transition	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599547B6-D30C-4285-9150-5A632A20EC24}"/>
              </a:ext>
            </a:extLst>
          </p:cNvPr>
          <p:cNvSpPr txBox="1"/>
          <p:nvPr/>
        </p:nvSpPr>
        <p:spPr>
          <a:xfrm>
            <a:off x="589031" y="1684462"/>
            <a:ext cx="79253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/>
              <a:t>Définition des états de Markov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8C951A9B-0CF9-4A4D-8563-C0D0A74263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5002" y="1945703"/>
            <a:ext cx="7582736" cy="523220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A020325F-32C5-43F3-849F-008512BA17BB}"/>
              </a:ext>
            </a:extLst>
          </p:cNvPr>
          <p:cNvSpPr txBox="1"/>
          <p:nvPr/>
        </p:nvSpPr>
        <p:spPr>
          <a:xfrm>
            <a:off x="589032" y="1061486"/>
            <a:ext cx="74983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/>
              <a:t>Etat du nœud </a:t>
            </a:r>
          </a:p>
          <a:p>
            <a:r>
              <a:rPr lang="fr-FR" sz="1400" dirty="0"/>
              <a:t>	=&gt; les 5 composantes : wattage demandé, produit, consommé, manquant et disponible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10F5B6E7-6B42-4133-80CE-E9C0A832F7A3}"/>
              </a:ext>
            </a:extLst>
          </p:cNvPr>
          <p:cNvSpPr txBox="1"/>
          <p:nvPr/>
        </p:nvSpPr>
        <p:spPr>
          <a:xfrm>
            <a:off x="589032" y="2530108"/>
            <a:ext cx="56939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/>
              <a:t>Découpage de l’espace des variables (tranches horaires)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D1853337-B92D-41E0-A583-7550CE5E7A05}"/>
              </a:ext>
            </a:extLst>
          </p:cNvPr>
          <p:cNvSpPr txBox="1"/>
          <p:nvPr/>
        </p:nvSpPr>
        <p:spPr>
          <a:xfrm>
            <a:off x="589032" y="2980267"/>
            <a:ext cx="44363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/>
              <a:t>Enregistrement des nombres d’observations 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D86DBC1C-2616-4A22-A6CB-097A15D7EDB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61" y="145307"/>
            <a:ext cx="721404" cy="550176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1D188E79-E77C-4662-A879-FB4CCF89DDE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334032" y="3124945"/>
            <a:ext cx="735590" cy="583801"/>
          </a:xfrm>
          <a:prstGeom prst="rect">
            <a:avLst/>
          </a:prstGeom>
        </p:spPr>
      </p:pic>
      <p:pic>
        <p:nvPicPr>
          <p:cNvPr id="13" name="Image 12" descr="Une image contenant texte, horloge, intérieur, temps&#10;&#10;Description générée automatiquement">
            <a:extLst>
              <a:ext uri="{FF2B5EF4-FFF2-40B4-BE49-F238E27FC236}">
                <a16:creationId xmlns:a16="http://schemas.microsoft.com/office/drawing/2014/main" id="{A9064F70-2D16-41A4-ADBB-741CC12580C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64907" y="2553883"/>
            <a:ext cx="423344" cy="399955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D590C08A-38DD-4D90-9620-F1E078AE5E4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01827" y="340965"/>
            <a:ext cx="2864331" cy="840735"/>
          </a:xfrm>
          <a:prstGeom prst="rect">
            <a:avLst/>
          </a:prstGeom>
        </p:spPr>
      </p:pic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F9DC7AED-F9C3-4B8F-8447-2F0B7413EFDB}"/>
              </a:ext>
            </a:extLst>
          </p:cNvPr>
          <p:cNvCxnSpPr/>
          <p:nvPr/>
        </p:nvCxnSpPr>
        <p:spPr>
          <a:xfrm>
            <a:off x="0" y="807931"/>
            <a:ext cx="8567738" cy="0"/>
          </a:xfrm>
          <a:prstGeom prst="line">
            <a:avLst/>
          </a:prstGeom>
          <a:ln w="25400">
            <a:solidFill>
              <a:srgbClr val="00B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8" name="Espace réservé du numéro de diapositive 1">
            <a:extLst>
              <a:ext uri="{FF2B5EF4-FFF2-40B4-BE49-F238E27FC236}">
                <a16:creationId xmlns:a16="http://schemas.microsoft.com/office/drawing/2014/main" id="{8084EC5E-AEA8-43E6-A2D9-E03280386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93406" y="5420073"/>
            <a:ext cx="471491" cy="281449"/>
          </a:xfrm>
        </p:spPr>
        <p:txBody>
          <a:bodyPr/>
          <a:lstStyle/>
          <a:p>
            <a:fld id="{211527CB-DA45-4494-8092-3F008ECA875E}" type="slidenum">
              <a:rPr lang="fr-FR" smtClean="0"/>
              <a:t>16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528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4" grpId="0"/>
      <p:bldP spid="15" grpId="0"/>
      <p:bldP spid="1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FE9E2BAE-2878-4864-A486-6CAB680022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14633"/>
            <a:ext cx="342900" cy="400050"/>
          </a:xfrm>
          <a:prstGeom prst="rect">
            <a:avLst/>
          </a:prstGeom>
        </p:spPr>
      </p:pic>
      <p:sp>
        <p:nvSpPr>
          <p:cNvPr id="4" name="Titre 1">
            <a:extLst>
              <a:ext uri="{FF2B5EF4-FFF2-40B4-BE49-F238E27FC236}">
                <a16:creationId xmlns:a16="http://schemas.microsoft.com/office/drawing/2014/main" id="{B71A7F90-0539-4B9C-83AE-E1922CF3BC57}"/>
              </a:ext>
            </a:extLst>
          </p:cNvPr>
          <p:cNvSpPr txBox="1">
            <a:spLocks/>
          </p:cNvSpPr>
          <p:nvPr/>
        </p:nvSpPr>
        <p:spPr>
          <a:xfrm>
            <a:off x="738879" y="215409"/>
            <a:ext cx="3424241" cy="44839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76809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4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2400" b="1" dirty="0"/>
              <a:t>Résultats</a:t>
            </a:r>
          </a:p>
        </p:txBody>
      </p:sp>
      <p:graphicFrame>
        <p:nvGraphicFramePr>
          <p:cNvPr id="12" name="Graphique 11">
            <a:extLst>
              <a:ext uri="{FF2B5EF4-FFF2-40B4-BE49-F238E27FC236}">
                <a16:creationId xmlns:a16="http://schemas.microsoft.com/office/drawing/2014/main" id="{D83E5B02-DE44-4D18-A1A0-889A9EB4EEE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72638223"/>
              </p:ext>
            </p:extLst>
          </p:nvPr>
        </p:nvGraphicFramePr>
        <p:xfrm>
          <a:off x="1956217" y="3147119"/>
          <a:ext cx="3789194" cy="22910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7170" name="Picture 2" descr="Résultat Wimereux">
            <a:extLst>
              <a:ext uri="{FF2B5EF4-FFF2-40B4-BE49-F238E27FC236}">
                <a16:creationId xmlns:a16="http://schemas.microsoft.com/office/drawing/2014/main" id="{0B92069C-6EEC-4FE9-BD9D-918050C0D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668" y="99580"/>
            <a:ext cx="565589" cy="636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8E3935F7-C040-4B81-997E-824ECE9AB0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1827" y="340965"/>
            <a:ext cx="2864331" cy="840735"/>
          </a:xfrm>
          <a:prstGeom prst="rect">
            <a:avLst/>
          </a:prstGeom>
        </p:spPr>
      </p:pic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18BAB023-CC3F-41C5-AA17-D3516DA3A94F}"/>
              </a:ext>
            </a:extLst>
          </p:cNvPr>
          <p:cNvCxnSpPr/>
          <p:nvPr/>
        </p:nvCxnSpPr>
        <p:spPr>
          <a:xfrm>
            <a:off x="0" y="807931"/>
            <a:ext cx="8567738" cy="0"/>
          </a:xfrm>
          <a:prstGeom prst="line">
            <a:avLst/>
          </a:prstGeom>
          <a:ln w="25400">
            <a:solidFill>
              <a:srgbClr val="00B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17" name="Graphique 16">
            <a:extLst>
              <a:ext uri="{FF2B5EF4-FFF2-40B4-BE49-F238E27FC236}">
                <a16:creationId xmlns:a16="http://schemas.microsoft.com/office/drawing/2014/main" id="{653269CA-9CA6-480B-8BDD-5CA684D38EF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18513150"/>
              </p:ext>
            </p:extLst>
          </p:nvPr>
        </p:nvGraphicFramePr>
        <p:xfrm>
          <a:off x="854927" y="811976"/>
          <a:ext cx="6145714" cy="229108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11" name="Espace réservé du numéro de diapositive 1">
            <a:extLst>
              <a:ext uri="{FF2B5EF4-FFF2-40B4-BE49-F238E27FC236}">
                <a16:creationId xmlns:a16="http://schemas.microsoft.com/office/drawing/2014/main" id="{0B1EE4DE-BDCA-49E3-BB43-91BFA7BCD1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93406" y="5420073"/>
            <a:ext cx="471491" cy="281449"/>
          </a:xfrm>
        </p:spPr>
        <p:txBody>
          <a:bodyPr/>
          <a:lstStyle/>
          <a:p>
            <a:fld id="{211527CB-DA45-4494-8092-3F008ECA875E}" type="slidenum">
              <a:rPr lang="fr-FR" smtClean="0"/>
              <a:t>17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51886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2" grpId="0">
        <p:bldAsOne/>
      </p:bldGraphic>
      <p:bldGraphic spid="17" grpId="0">
        <p:bldAsOne/>
      </p:bldGraphic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ABB94974-A547-42F7-807C-40F031DF37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14633"/>
            <a:ext cx="342900" cy="400050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D76E6381-F88D-4414-88BB-5D5D18DEEE6F}"/>
              </a:ext>
            </a:extLst>
          </p:cNvPr>
          <p:cNvSpPr txBox="1"/>
          <p:nvPr/>
        </p:nvSpPr>
        <p:spPr>
          <a:xfrm>
            <a:off x="1262883" y="863976"/>
            <a:ext cx="30480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/>
              <a:t>Régulation en cas de surproduction</a:t>
            </a:r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F5CEB681-EF3F-4227-ADFD-0D682B29F1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926" y="1325827"/>
            <a:ext cx="6384073" cy="4250640"/>
          </a:xfrm>
          <a:prstGeom prst="rect">
            <a:avLst/>
          </a:prstGeom>
        </p:spPr>
      </p:pic>
      <p:cxnSp>
        <p:nvCxnSpPr>
          <p:cNvPr id="25" name="Connecteur droit 24">
            <a:extLst>
              <a:ext uri="{FF2B5EF4-FFF2-40B4-BE49-F238E27FC236}">
                <a16:creationId xmlns:a16="http://schemas.microsoft.com/office/drawing/2014/main" id="{1787DC3E-5003-4B6E-9E8A-5C36593B8D0D}"/>
              </a:ext>
            </a:extLst>
          </p:cNvPr>
          <p:cNvCxnSpPr/>
          <p:nvPr/>
        </p:nvCxnSpPr>
        <p:spPr>
          <a:xfrm>
            <a:off x="774201" y="1933731"/>
            <a:ext cx="7140605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ZoneTexte 25">
            <a:extLst>
              <a:ext uri="{FF2B5EF4-FFF2-40B4-BE49-F238E27FC236}">
                <a16:creationId xmlns:a16="http://schemas.microsoft.com/office/drawing/2014/main" id="{FF37EC33-9642-478B-A947-85B20227809F}"/>
              </a:ext>
            </a:extLst>
          </p:cNvPr>
          <p:cNvSpPr txBox="1"/>
          <p:nvPr/>
        </p:nvSpPr>
        <p:spPr>
          <a:xfrm>
            <a:off x="402507" y="1810620"/>
            <a:ext cx="36740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>
                <a:solidFill>
                  <a:srgbClr val="FF0000"/>
                </a:solidFill>
              </a:rPr>
              <a:t>Max</a:t>
            </a:r>
          </a:p>
        </p:txBody>
      </p:sp>
      <p:pic>
        <p:nvPicPr>
          <p:cNvPr id="14" name="Picture 2" descr="Résultat Wimereux">
            <a:extLst>
              <a:ext uri="{FF2B5EF4-FFF2-40B4-BE49-F238E27FC236}">
                <a16:creationId xmlns:a16="http://schemas.microsoft.com/office/drawing/2014/main" id="{753CA147-3657-4164-9763-03B5E9EACC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668" y="99580"/>
            <a:ext cx="565589" cy="636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E98EF8ED-AC3F-4F61-9BA9-5223047FB1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1827" y="340965"/>
            <a:ext cx="2864331" cy="840735"/>
          </a:xfrm>
          <a:prstGeom prst="rect">
            <a:avLst/>
          </a:prstGeom>
        </p:spPr>
      </p:pic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4DB18E99-ECEF-44DA-9A84-0F58DA5D41E8}"/>
              </a:ext>
            </a:extLst>
          </p:cNvPr>
          <p:cNvCxnSpPr/>
          <p:nvPr/>
        </p:nvCxnSpPr>
        <p:spPr>
          <a:xfrm>
            <a:off x="0" y="807931"/>
            <a:ext cx="8567738" cy="0"/>
          </a:xfrm>
          <a:prstGeom prst="line">
            <a:avLst/>
          </a:prstGeom>
          <a:ln w="25400">
            <a:solidFill>
              <a:srgbClr val="00B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8" name="Titre 1">
            <a:extLst>
              <a:ext uri="{FF2B5EF4-FFF2-40B4-BE49-F238E27FC236}">
                <a16:creationId xmlns:a16="http://schemas.microsoft.com/office/drawing/2014/main" id="{BA3A04AF-BC3F-4AFC-8277-A6F53B193EDC}"/>
              </a:ext>
            </a:extLst>
          </p:cNvPr>
          <p:cNvSpPr txBox="1">
            <a:spLocks/>
          </p:cNvSpPr>
          <p:nvPr/>
        </p:nvSpPr>
        <p:spPr>
          <a:xfrm>
            <a:off x="738879" y="215409"/>
            <a:ext cx="3424241" cy="44839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76809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4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2400" b="1" dirty="0"/>
              <a:t>Résultats</a:t>
            </a:r>
          </a:p>
        </p:txBody>
      </p:sp>
      <p:sp>
        <p:nvSpPr>
          <p:cNvPr id="12" name="Espace réservé du numéro de diapositive 1">
            <a:extLst>
              <a:ext uri="{FF2B5EF4-FFF2-40B4-BE49-F238E27FC236}">
                <a16:creationId xmlns:a16="http://schemas.microsoft.com/office/drawing/2014/main" id="{16E74568-5C30-40E8-86C5-C101F95A2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93406" y="5420073"/>
            <a:ext cx="471491" cy="281449"/>
          </a:xfrm>
        </p:spPr>
        <p:txBody>
          <a:bodyPr/>
          <a:lstStyle/>
          <a:p>
            <a:fld id="{211527CB-DA45-4494-8092-3F008ECA875E}" type="slidenum">
              <a:rPr lang="fr-FR" smtClean="0"/>
              <a:t>18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81198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9002"/>
    </mc:Choice>
    <mc:Fallback xmlns="">
      <p:transition spd="slow" advTm="89002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3E0D6C7C-2852-4253-BF87-99FD65D51D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281" y="1225890"/>
            <a:ext cx="7877175" cy="3505200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9F783E48-23B6-4172-8054-CFED2198FD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14633"/>
            <a:ext cx="342900" cy="40005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7B3C5470-96C2-4DE8-9F8D-1FD98E5665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1827" y="340965"/>
            <a:ext cx="2864331" cy="840735"/>
          </a:xfrm>
          <a:prstGeom prst="rect">
            <a:avLst/>
          </a:prstGeom>
        </p:spPr>
      </p:pic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BEFBB5DE-F0CA-456A-9F81-1FDBDF085241}"/>
              </a:ext>
            </a:extLst>
          </p:cNvPr>
          <p:cNvCxnSpPr/>
          <p:nvPr/>
        </p:nvCxnSpPr>
        <p:spPr>
          <a:xfrm>
            <a:off x="0" y="807931"/>
            <a:ext cx="8567738" cy="0"/>
          </a:xfrm>
          <a:prstGeom prst="line">
            <a:avLst/>
          </a:prstGeom>
          <a:ln w="25400">
            <a:solidFill>
              <a:srgbClr val="00B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9" name="Picture 2" descr="Vidéos |">
            <a:extLst>
              <a:ext uri="{FF2B5EF4-FFF2-40B4-BE49-F238E27FC236}">
                <a16:creationId xmlns:a16="http://schemas.microsoft.com/office/drawing/2014/main" id="{BC98B3B0-A315-4A54-89B3-505FDC04AB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28" y="140160"/>
            <a:ext cx="706410" cy="527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re 1">
            <a:extLst>
              <a:ext uri="{FF2B5EF4-FFF2-40B4-BE49-F238E27FC236}">
                <a16:creationId xmlns:a16="http://schemas.microsoft.com/office/drawing/2014/main" id="{C55CB7D9-AB66-4C25-86C6-B0F548328F36}"/>
              </a:ext>
            </a:extLst>
          </p:cNvPr>
          <p:cNvSpPr txBox="1">
            <a:spLocks/>
          </p:cNvSpPr>
          <p:nvPr/>
        </p:nvSpPr>
        <p:spPr>
          <a:xfrm>
            <a:off x="746295" y="196111"/>
            <a:ext cx="5966582" cy="52760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76809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96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400" b="1" dirty="0"/>
              <a:t>Démo génération de contrats</a:t>
            </a:r>
          </a:p>
        </p:txBody>
      </p:sp>
      <p:sp>
        <p:nvSpPr>
          <p:cNvPr id="11" name="Espace réservé du numéro de diapositive 1">
            <a:extLst>
              <a:ext uri="{FF2B5EF4-FFF2-40B4-BE49-F238E27FC236}">
                <a16:creationId xmlns:a16="http://schemas.microsoft.com/office/drawing/2014/main" id="{C24794D0-4811-4A10-BB32-EE5F543A5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93406" y="5420073"/>
            <a:ext cx="471491" cy="281449"/>
          </a:xfrm>
        </p:spPr>
        <p:txBody>
          <a:bodyPr/>
          <a:lstStyle/>
          <a:p>
            <a:fld id="{211527CB-DA45-4494-8092-3F008ECA875E}" type="slidenum">
              <a:rPr lang="fr-FR" smtClean="0"/>
              <a:t>19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025169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 15">
            <a:extLst>
              <a:ext uri="{FF2B5EF4-FFF2-40B4-BE49-F238E27FC236}">
                <a16:creationId xmlns:a16="http://schemas.microsoft.com/office/drawing/2014/main" id="{7BD4D585-A633-4C8D-9E0C-55082FF438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14633"/>
            <a:ext cx="342900" cy="400050"/>
          </a:xfrm>
          <a:prstGeom prst="rect">
            <a:avLst/>
          </a:prstGeom>
        </p:spPr>
      </p:pic>
      <p:pic>
        <p:nvPicPr>
          <p:cNvPr id="31" name="Image 30">
            <a:extLst>
              <a:ext uri="{FF2B5EF4-FFF2-40B4-BE49-F238E27FC236}">
                <a16:creationId xmlns:a16="http://schemas.microsoft.com/office/drawing/2014/main" id="{E904A27C-9EDE-47DA-AA37-7391B0F6F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1827" y="340965"/>
            <a:ext cx="2864331" cy="840735"/>
          </a:xfrm>
          <a:prstGeom prst="rect">
            <a:avLst/>
          </a:prstGeom>
        </p:spPr>
      </p:pic>
      <p:cxnSp>
        <p:nvCxnSpPr>
          <p:cNvPr id="33" name="Connecteur droit 32">
            <a:extLst>
              <a:ext uri="{FF2B5EF4-FFF2-40B4-BE49-F238E27FC236}">
                <a16:creationId xmlns:a16="http://schemas.microsoft.com/office/drawing/2014/main" id="{ACF8BDC7-A8F7-4202-B77B-CF188CC31FEE}"/>
              </a:ext>
            </a:extLst>
          </p:cNvPr>
          <p:cNvCxnSpPr/>
          <p:nvPr/>
        </p:nvCxnSpPr>
        <p:spPr>
          <a:xfrm>
            <a:off x="0" y="807931"/>
            <a:ext cx="8567738" cy="0"/>
          </a:xfrm>
          <a:prstGeom prst="line">
            <a:avLst/>
          </a:prstGeom>
          <a:ln w="25400">
            <a:solidFill>
              <a:srgbClr val="00B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" name="Titre 1">
            <a:extLst>
              <a:ext uri="{FF2B5EF4-FFF2-40B4-BE49-F238E27FC236}">
                <a16:creationId xmlns:a16="http://schemas.microsoft.com/office/drawing/2014/main" id="{069C0440-9DDF-40F5-8FE8-7B9A92F06C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381" y="287152"/>
            <a:ext cx="3099186" cy="372099"/>
          </a:xfrm>
        </p:spPr>
        <p:txBody>
          <a:bodyPr>
            <a:normAutofit fontScale="90000"/>
          </a:bodyPr>
          <a:lstStyle/>
          <a:p>
            <a:r>
              <a:rPr lang="fr-FR" sz="2400" b="1" dirty="0"/>
              <a:t>Plan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EAE5AA15-4527-49E4-9870-CC65BCC083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503" y="13624"/>
            <a:ext cx="569919" cy="780681"/>
          </a:xfrm>
          <a:prstGeom prst="rect">
            <a:avLst/>
          </a:prstGeom>
        </p:spPr>
      </p:pic>
      <p:sp>
        <p:nvSpPr>
          <p:cNvPr id="34" name="Espace réservé du contenu 2">
            <a:extLst>
              <a:ext uri="{FF2B5EF4-FFF2-40B4-BE49-F238E27FC236}">
                <a16:creationId xmlns:a16="http://schemas.microsoft.com/office/drawing/2014/main" id="{D533D7E8-3205-4AE8-BED1-FCCB5D5C2B7E}"/>
              </a:ext>
            </a:extLst>
          </p:cNvPr>
          <p:cNvSpPr txBox="1">
            <a:spLocks/>
          </p:cNvSpPr>
          <p:nvPr/>
        </p:nvSpPr>
        <p:spPr>
          <a:xfrm>
            <a:off x="585812" y="1261271"/>
            <a:ext cx="7243329" cy="3376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92024" indent="-192024" algn="l" defTabSz="768096" rtl="0" eaLnBrk="1" latinLnBrk="0" hangingPunct="1">
              <a:lnSpc>
                <a:spcPct val="90000"/>
              </a:lnSpc>
              <a:spcBef>
                <a:spcPts val="840"/>
              </a:spcBef>
              <a:buFont typeface="Arial" panose="020B0604020202020204" pitchFamily="34" charset="0"/>
              <a:buChar char="•"/>
              <a:defRPr sz="23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72" indent="-192024" algn="l" defTabSz="768096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20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0120" indent="-192024" algn="l" defTabSz="768096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6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44168" indent="-192024" algn="l" defTabSz="768096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1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28216" indent="-192024" algn="l" defTabSz="768096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1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12264" indent="-192024" algn="l" defTabSz="768096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1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96312" indent="-192024" algn="l" defTabSz="768096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1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80360" indent="-192024" algn="l" defTabSz="768096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1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64408" indent="-192024" algn="l" defTabSz="768096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1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Présentation des missions</a:t>
            </a:r>
          </a:p>
          <a:p>
            <a:endParaRPr lang="fr-FR" sz="1400" dirty="0"/>
          </a:p>
        </p:txBody>
      </p:sp>
      <p:sp>
        <p:nvSpPr>
          <p:cNvPr id="35" name="Espace réservé du contenu 2">
            <a:extLst>
              <a:ext uri="{FF2B5EF4-FFF2-40B4-BE49-F238E27FC236}">
                <a16:creationId xmlns:a16="http://schemas.microsoft.com/office/drawing/2014/main" id="{7DEBDCB5-9ADD-4539-85ED-6C255921DD10}"/>
              </a:ext>
            </a:extLst>
          </p:cNvPr>
          <p:cNvSpPr txBox="1">
            <a:spLocks/>
          </p:cNvSpPr>
          <p:nvPr/>
        </p:nvSpPr>
        <p:spPr>
          <a:xfrm>
            <a:off x="585813" y="1684300"/>
            <a:ext cx="7243329" cy="3376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92024" indent="-192024" algn="l" defTabSz="768096" rtl="0" eaLnBrk="1" latinLnBrk="0" hangingPunct="1">
              <a:lnSpc>
                <a:spcPct val="90000"/>
              </a:lnSpc>
              <a:spcBef>
                <a:spcPts val="840"/>
              </a:spcBef>
              <a:buFont typeface="Arial" panose="020B0604020202020204" pitchFamily="34" charset="0"/>
              <a:buChar char="•"/>
              <a:defRPr sz="23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72" indent="-192024" algn="l" defTabSz="768096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20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0120" indent="-192024" algn="l" defTabSz="768096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6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44168" indent="-192024" algn="l" defTabSz="768096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1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28216" indent="-192024" algn="l" defTabSz="768096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1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12264" indent="-192024" algn="l" defTabSz="768096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1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96312" indent="-192024" algn="l" defTabSz="768096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1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80360" indent="-192024" algn="l" defTabSz="768096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1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64408" indent="-192024" algn="l" defTabSz="768096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1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Etat de l’art</a:t>
            </a:r>
          </a:p>
          <a:p>
            <a:endParaRPr lang="fr-FR" sz="1400" dirty="0"/>
          </a:p>
        </p:txBody>
      </p:sp>
      <p:sp>
        <p:nvSpPr>
          <p:cNvPr id="36" name="Espace réservé du contenu 2">
            <a:extLst>
              <a:ext uri="{FF2B5EF4-FFF2-40B4-BE49-F238E27FC236}">
                <a16:creationId xmlns:a16="http://schemas.microsoft.com/office/drawing/2014/main" id="{A83134D8-FE8D-4CC7-A8CF-3D39B3728431}"/>
              </a:ext>
            </a:extLst>
          </p:cNvPr>
          <p:cNvSpPr txBox="1">
            <a:spLocks/>
          </p:cNvSpPr>
          <p:nvPr/>
        </p:nvSpPr>
        <p:spPr>
          <a:xfrm>
            <a:off x="585812" y="2118075"/>
            <a:ext cx="7243329" cy="3376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92024" indent="-192024" algn="l" defTabSz="768096" rtl="0" eaLnBrk="1" latinLnBrk="0" hangingPunct="1">
              <a:lnSpc>
                <a:spcPct val="90000"/>
              </a:lnSpc>
              <a:spcBef>
                <a:spcPts val="840"/>
              </a:spcBef>
              <a:buFont typeface="Arial" panose="020B0604020202020204" pitchFamily="34" charset="0"/>
              <a:buChar char="•"/>
              <a:defRPr sz="23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72" indent="-192024" algn="l" defTabSz="768096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20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0120" indent="-192024" algn="l" defTabSz="768096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6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44168" indent="-192024" algn="l" defTabSz="768096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1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28216" indent="-192024" algn="l" defTabSz="768096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1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12264" indent="-192024" algn="l" defTabSz="768096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1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96312" indent="-192024" algn="l" defTabSz="768096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1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80360" indent="-192024" algn="l" defTabSz="768096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1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64408" indent="-192024" algn="l" defTabSz="768096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1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Architecture du système</a:t>
            </a:r>
          </a:p>
          <a:p>
            <a:endParaRPr lang="fr-FR" sz="1400" dirty="0"/>
          </a:p>
        </p:txBody>
      </p:sp>
      <p:sp>
        <p:nvSpPr>
          <p:cNvPr id="37" name="Espace réservé du contenu 2">
            <a:extLst>
              <a:ext uri="{FF2B5EF4-FFF2-40B4-BE49-F238E27FC236}">
                <a16:creationId xmlns:a16="http://schemas.microsoft.com/office/drawing/2014/main" id="{DC8BAEF7-5BF3-4783-A339-DFC3D8A0FBD9}"/>
              </a:ext>
            </a:extLst>
          </p:cNvPr>
          <p:cNvSpPr txBox="1">
            <a:spLocks/>
          </p:cNvSpPr>
          <p:nvPr/>
        </p:nvSpPr>
        <p:spPr>
          <a:xfrm>
            <a:off x="585812" y="2553851"/>
            <a:ext cx="7243329" cy="3376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92024" indent="-192024" algn="l" defTabSz="768096" rtl="0" eaLnBrk="1" latinLnBrk="0" hangingPunct="1">
              <a:lnSpc>
                <a:spcPct val="90000"/>
              </a:lnSpc>
              <a:spcBef>
                <a:spcPts val="840"/>
              </a:spcBef>
              <a:buFont typeface="Arial" panose="020B0604020202020204" pitchFamily="34" charset="0"/>
              <a:buChar char="•"/>
              <a:defRPr sz="23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72" indent="-192024" algn="l" defTabSz="768096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20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0120" indent="-192024" algn="l" defTabSz="768096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6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44168" indent="-192024" algn="l" defTabSz="768096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1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28216" indent="-192024" algn="l" defTabSz="768096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1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12264" indent="-192024" algn="l" defTabSz="768096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1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96312" indent="-192024" algn="l" defTabSz="768096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1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80360" indent="-192024" algn="l" defTabSz="768096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1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64408" indent="-192024" algn="l" defTabSz="768096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1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Conception du modèle de coordination</a:t>
            </a:r>
          </a:p>
          <a:p>
            <a:endParaRPr lang="fr-FR" sz="1400" dirty="0"/>
          </a:p>
        </p:txBody>
      </p:sp>
      <p:sp>
        <p:nvSpPr>
          <p:cNvPr id="39" name="Espace réservé du contenu 2">
            <a:extLst>
              <a:ext uri="{FF2B5EF4-FFF2-40B4-BE49-F238E27FC236}">
                <a16:creationId xmlns:a16="http://schemas.microsoft.com/office/drawing/2014/main" id="{A4E488DB-FD23-4817-98D0-46A2DEAC6F65}"/>
              </a:ext>
            </a:extLst>
          </p:cNvPr>
          <p:cNvSpPr txBox="1">
            <a:spLocks/>
          </p:cNvSpPr>
          <p:nvPr/>
        </p:nvSpPr>
        <p:spPr>
          <a:xfrm>
            <a:off x="585813" y="3018325"/>
            <a:ext cx="7243329" cy="3376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92024" indent="-192024" algn="l" defTabSz="768096" rtl="0" eaLnBrk="1" latinLnBrk="0" hangingPunct="1">
              <a:lnSpc>
                <a:spcPct val="90000"/>
              </a:lnSpc>
              <a:spcBef>
                <a:spcPts val="840"/>
              </a:spcBef>
              <a:buFont typeface="Arial" panose="020B0604020202020204" pitchFamily="34" charset="0"/>
              <a:buChar char="•"/>
              <a:defRPr sz="23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72" indent="-192024" algn="l" defTabSz="768096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20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0120" indent="-192024" algn="l" defTabSz="768096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6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44168" indent="-192024" algn="l" defTabSz="768096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1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28216" indent="-192024" algn="l" defTabSz="768096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1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12264" indent="-192024" algn="l" defTabSz="768096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1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96312" indent="-192024" algn="l" defTabSz="768096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1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80360" indent="-192024" algn="l" defTabSz="768096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1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64408" indent="-192024" algn="l" defTabSz="768096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1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400" dirty="0">
                <a:latin typeface="Calibri" panose="020F0502020204030204" pitchFamily="34" charset="0"/>
                <a:cs typeface="Times New Roman" panose="02020603050405020304" pitchFamily="18" charset="0"/>
              </a:rPr>
              <a:t>Mise en place de la prédiction</a:t>
            </a:r>
            <a:endParaRPr lang="fr-FR" sz="1400" dirty="0"/>
          </a:p>
        </p:txBody>
      </p:sp>
      <p:sp>
        <p:nvSpPr>
          <p:cNvPr id="40" name="Espace réservé du contenu 2">
            <a:extLst>
              <a:ext uri="{FF2B5EF4-FFF2-40B4-BE49-F238E27FC236}">
                <a16:creationId xmlns:a16="http://schemas.microsoft.com/office/drawing/2014/main" id="{CE7DA8AB-A790-4386-8825-0FA5A11462B2}"/>
              </a:ext>
            </a:extLst>
          </p:cNvPr>
          <p:cNvSpPr txBox="1">
            <a:spLocks/>
          </p:cNvSpPr>
          <p:nvPr/>
        </p:nvSpPr>
        <p:spPr>
          <a:xfrm>
            <a:off x="585813" y="3468051"/>
            <a:ext cx="7243329" cy="3376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92024" indent="-192024" algn="l" defTabSz="768096" rtl="0" eaLnBrk="1" latinLnBrk="0" hangingPunct="1">
              <a:lnSpc>
                <a:spcPct val="90000"/>
              </a:lnSpc>
              <a:spcBef>
                <a:spcPts val="840"/>
              </a:spcBef>
              <a:buFont typeface="Arial" panose="020B0604020202020204" pitchFamily="34" charset="0"/>
              <a:buChar char="•"/>
              <a:defRPr sz="23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72" indent="-192024" algn="l" defTabSz="768096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20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0120" indent="-192024" algn="l" defTabSz="768096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6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44168" indent="-192024" algn="l" defTabSz="768096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1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28216" indent="-192024" algn="l" defTabSz="768096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1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12264" indent="-192024" algn="l" defTabSz="768096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1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96312" indent="-192024" algn="l" defTabSz="768096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1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80360" indent="-192024" algn="l" defTabSz="768096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1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64408" indent="-192024" algn="l" defTabSz="768096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1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Résultats</a:t>
            </a:r>
            <a:endParaRPr lang="fr-FR" sz="1400" dirty="0"/>
          </a:p>
        </p:txBody>
      </p:sp>
      <p:sp>
        <p:nvSpPr>
          <p:cNvPr id="42" name="Espace réservé du contenu 2">
            <a:extLst>
              <a:ext uri="{FF2B5EF4-FFF2-40B4-BE49-F238E27FC236}">
                <a16:creationId xmlns:a16="http://schemas.microsoft.com/office/drawing/2014/main" id="{AA872D28-8227-4F01-8124-7186980AEC4C}"/>
              </a:ext>
            </a:extLst>
          </p:cNvPr>
          <p:cNvSpPr txBox="1">
            <a:spLocks/>
          </p:cNvSpPr>
          <p:nvPr/>
        </p:nvSpPr>
        <p:spPr>
          <a:xfrm>
            <a:off x="571235" y="4395962"/>
            <a:ext cx="7243329" cy="3376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92024" indent="-192024" algn="l" defTabSz="768096" rtl="0" eaLnBrk="1" latinLnBrk="0" hangingPunct="1">
              <a:lnSpc>
                <a:spcPct val="90000"/>
              </a:lnSpc>
              <a:spcBef>
                <a:spcPts val="840"/>
              </a:spcBef>
              <a:buFont typeface="Arial" panose="020B0604020202020204" pitchFamily="34" charset="0"/>
              <a:buChar char="•"/>
              <a:defRPr sz="23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72" indent="-192024" algn="l" defTabSz="768096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20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0120" indent="-192024" algn="l" defTabSz="768096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6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44168" indent="-192024" algn="l" defTabSz="768096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1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28216" indent="-192024" algn="l" defTabSz="768096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1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12264" indent="-192024" algn="l" defTabSz="768096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1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96312" indent="-192024" algn="l" defTabSz="768096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1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80360" indent="-192024" algn="l" defTabSz="768096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1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64408" indent="-192024" algn="l" defTabSz="768096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1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Conclusion</a:t>
            </a:r>
            <a:endParaRPr lang="fr-FR" sz="1400" dirty="0"/>
          </a:p>
        </p:txBody>
      </p:sp>
      <p:sp>
        <p:nvSpPr>
          <p:cNvPr id="43" name="Espace réservé du contenu 2">
            <a:extLst>
              <a:ext uri="{FF2B5EF4-FFF2-40B4-BE49-F238E27FC236}">
                <a16:creationId xmlns:a16="http://schemas.microsoft.com/office/drawing/2014/main" id="{CA19DE32-EA37-4F11-90A1-E5FE73D6BE20}"/>
              </a:ext>
            </a:extLst>
          </p:cNvPr>
          <p:cNvSpPr txBox="1">
            <a:spLocks/>
          </p:cNvSpPr>
          <p:nvPr/>
        </p:nvSpPr>
        <p:spPr>
          <a:xfrm>
            <a:off x="563511" y="4088508"/>
            <a:ext cx="7243329" cy="3376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92024" indent="-192024" algn="l" defTabSz="768096" rtl="0" eaLnBrk="1" latinLnBrk="0" hangingPunct="1">
              <a:lnSpc>
                <a:spcPct val="90000"/>
              </a:lnSpc>
              <a:spcBef>
                <a:spcPts val="840"/>
              </a:spcBef>
              <a:buFont typeface="Arial" panose="020B0604020202020204" pitchFamily="34" charset="0"/>
              <a:buChar char="•"/>
              <a:defRPr sz="23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72" indent="-192024" algn="l" defTabSz="768096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20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0120" indent="-192024" algn="l" defTabSz="768096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6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44168" indent="-192024" algn="l" defTabSz="768096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1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28216" indent="-192024" algn="l" defTabSz="768096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1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12264" indent="-192024" algn="l" defTabSz="768096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1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96312" indent="-192024" algn="l" defTabSz="768096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1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80360" indent="-192024" algn="l" defTabSz="768096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1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64408" indent="-192024" algn="l" defTabSz="768096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1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sz="1400" dirty="0"/>
          </a:p>
        </p:txBody>
      </p:sp>
      <p:sp>
        <p:nvSpPr>
          <p:cNvPr id="44" name="Espace réservé du contenu 2">
            <a:extLst>
              <a:ext uri="{FF2B5EF4-FFF2-40B4-BE49-F238E27FC236}">
                <a16:creationId xmlns:a16="http://schemas.microsoft.com/office/drawing/2014/main" id="{651D1038-CB56-4710-AFB9-8013117F7AE6}"/>
              </a:ext>
            </a:extLst>
          </p:cNvPr>
          <p:cNvSpPr txBox="1">
            <a:spLocks/>
          </p:cNvSpPr>
          <p:nvPr/>
        </p:nvSpPr>
        <p:spPr>
          <a:xfrm>
            <a:off x="555787" y="4410075"/>
            <a:ext cx="7243329" cy="3376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92024" indent="-192024" algn="l" defTabSz="768096" rtl="0" eaLnBrk="1" latinLnBrk="0" hangingPunct="1">
              <a:lnSpc>
                <a:spcPct val="90000"/>
              </a:lnSpc>
              <a:spcBef>
                <a:spcPts val="840"/>
              </a:spcBef>
              <a:buFont typeface="Arial" panose="020B0604020202020204" pitchFamily="34" charset="0"/>
              <a:buChar char="•"/>
              <a:defRPr sz="23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72" indent="-192024" algn="l" defTabSz="768096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20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0120" indent="-192024" algn="l" defTabSz="768096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6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44168" indent="-192024" algn="l" defTabSz="768096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1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28216" indent="-192024" algn="l" defTabSz="768096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1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12264" indent="-192024" algn="l" defTabSz="768096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1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96312" indent="-192024" algn="l" defTabSz="768096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1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80360" indent="-192024" algn="l" defTabSz="768096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1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64408" indent="-192024" algn="l" defTabSz="768096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1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sz="1400" dirty="0"/>
          </a:p>
        </p:txBody>
      </p:sp>
      <p:sp>
        <p:nvSpPr>
          <p:cNvPr id="17" name="Espace réservé du numéro de diapositive 1">
            <a:extLst>
              <a:ext uri="{FF2B5EF4-FFF2-40B4-BE49-F238E27FC236}">
                <a16:creationId xmlns:a16="http://schemas.microsoft.com/office/drawing/2014/main" id="{0F0375B5-42A0-47F4-BC99-73C15B572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93406" y="5420073"/>
            <a:ext cx="471491" cy="281449"/>
          </a:xfrm>
        </p:spPr>
        <p:txBody>
          <a:bodyPr/>
          <a:lstStyle/>
          <a:p>
            <a:fld id="{211527CB-DA45-4494-8092-3F008ECA875E}" type="slidenum">
              <a:rPr lang="fr-FR" smtClean="0"/>
              <a:t>2</a:t>
            </a:fld>
            <a:endParaRPr lang="fr-FR" dirty="0"/>
          </a:p>
        </p:txBody>
      </p:sp>
      <p:sp>
        <p:nvSpPr>
          <p:cNvPr id="18" name="Espace réservé du contenu 2">
            <a:extLst>
              <a:ext uri="{FF2B5EF4-FFF2-40B4-BE49-F238E27FC236}">
                <a16:creationId xmlns:a16="http://schemas.microsoft.com/office/drawing/2014/main" id="{C8465DFA-5567-42A9-9ED7-6B9A6760474F}"/>
              </a:ext>
            </a:extLst>
          </p:cNvPr>
          <p:cNvSpPr txBox="1">
            <a:spLocks/>
          </p:cNvSpPr>
          <p:nvPr/>
        </p:nvSpPr>
        <p:spPr>
          <a:xfrm>
            <a:off x="571235" y="3935699"/>
            <a:ext cx="7243329" cy="3376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92024" indent="-192024" algn="l" defTabSz="768096" rtl="0" eaLnBrk="1" latinLnBrk="0" hangingPunct="1">
              <a:lnSpc>
                <a:spcPct val="90000"/>
              </a:lnSpc>
              <a:spcBef>
                <a:spcPts val="840"/>
              </a:spcBef>
              <a:buFont typeface="Arial" panose="020B0604020202020204" pitchFamily="34" charset="0"/>
              <a:buChar char="•"/>
              <a:defRPr sz="23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72" indent="-192024" algn="l" defTabSz="768096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20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0120" indent="-192024" algn="l" defTabSz="768096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6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44168" indent="-192024" algn="l" defTabSz="768096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1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28216" indent="-192024" algn="l" defTabSz="768096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1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12264" indent="-192024" algn="l" defTabSz="768096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1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96312" indent="-192024" algn="l" defTabSz="768096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1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80360" indent="-192024" algn="l" defTabSz="768096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1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64408" indent="-192024" algn="l" defTabSz="768096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1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Contributions du stage</a:t>
            </a:r>
            <a:endParaRPr lang="fr-FR" sz="1400" dirty="0"/>
          </a:p>
        </p:txBody>
      </p:sp>
    </p:spTree>
    <p:extLst>
      <p:ext uri="{BB962C8B-B14F-4D97-AF65-F5344CB8AC3E}">
        <p14:creationId xmlns:p14="http://schemas.microsoft.com/office/powerpoint/2010/main" val="3490002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1-generation de contrat">
            <a:hlinkClick r:id="" action="ppaction://media"/>
            <a:extLst>
              <a:ext uri="{FF2B5EF4-FFF2-40B4-BE49-F238E27FC236}">
                <a16:creationId xmlns:a16="http://schemas.microsoft.com/office/drawing/2014/main" id="{5ACA0E8C-DAE7-475F-AABA-49204090F538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8557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42900" y="1231500"/>
            <a:ext cx="7873206" cy="349823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FCA116DE-0AC7-4086-B086-91EFD33C27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814633"/>
            <a:ext cx="342900" cy="400050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385A2F04-BF20-4207-97D9-AB65DE5643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01827" y="340965"/>
            <a:ext cx="2864331" cy="840735"/>
          </a:xfrm>
          <a:prstGeom prst="rect">
            <a:avLst/>
          </a:prstGeom>
        </p:spPr>
      </p:pic>
      <p:sp>
        <p:nvSpPr>
          <p:cNvPr id="7" name="Titre 1">
            <a:extLst>
              <a:ext uri="{FF2B5EF4-FFF2-40B4-BE49-F238E27FC236}">
                <a16:creationId xmlns:a16="http://schemas.microsoft.com/office/drawing/2014/main" id="{9809464C-4EC2-4117-B68B-C3EE0C80D6C3}"/>
              </a:ext>
            </a:extLst>
          </p:cNvPr>
          <p:cNvSpPr txBox="1">
            <a:spLocks/>
          </p:cNvSpPr>
          <p:nvPr/>
        </p:nvSpPr>
        <p:spPr>
          <a:xfrm>
            <a:off x="746295" y="196111"/>
            <a:ext cx="5966582" cy="52760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76809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96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400" b="1" dirty="0"/>
              <a:t>Démo génération de contrats</a:t>
            </a:r>
          </a:p>
        </p:txBody>
      </p: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4CCA0E57-0DF2-49AA-B29D-D7B63685890D}"/>
              </a:ext>
            </a:extLst>
          </p:cNvPr>
          <p:cNvCxnSpPr/>
          <p:nvPr/>
        </p:nvCxnSpPr>
        <p:spPr>
          <a:xfrm>
            <a:off x="0" y="807931"/>
            <a:ext cx="8567738" cy="0"/>
          </a:xfrm>
          <a:prstGeom prst="line">
            <a:avLst/>
          </a:prstGeom>
          <a:ln w="25400">
            <a:solidFill>
              <a:srgbClr val="00B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9" name="Picture 2" descr="Vidéos |">
            <a:extLst>
              <a:ext uri="{FF2B5EF4-FFF2-40B4-BE49-F238E27FC236}">
                <a16:creationId xmlns:a16="http://schemas.microsoft.com/office/drawing/2014/main" id="{D4CF3738-86AF-4608-9D3D-339B69618C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28" y="140160"/>
            <a:ext cx="706410" cy="527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Espace réservé du numéro de diapositive 1">
            <a:extLst>
              <a:ext uri="{FF2B5EF4-FFF2-40B4-BE49-F238E27FC236}">
                <a16:creationId xmlns:a16="http://schemas.microsoft.com/office/drawing/2014/main" id="{4B91FE53-9AB1-4687-92A9-98E1F05619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93406" y="5420073"/>
            <a:ext cx="471491" cy="281449"/>
          </a:xfrm>
        </p:spPr>
        <p:txBody>
          <a:bodyPr/>
          <a:lstStyle/>
          <a:p>
            <a:fld id="{211527CB-DA45-4494-8092-3F008ECA875E}" type="slidenum">
              <a:rPr lang="fr-FR" smtClean="0"/>
              <a:t>20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52483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200"/>
    </mc:Choice>
    <mc:Fallback xmlns="">
      <p:transition spd="slow" advTm="342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64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38F6AA4A-1D37-44CB-9208-430E675D7B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14633"/>
            <a:ext cx="342900" cy="40005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A62830C1-D7EB-45B4-BC35-EF3D908FDB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1827" y="340965"/>
            <a:ext cx="2864331" cy="840735"/>
          </a:xfrm>
          <a:prstGeom prst="rect">
            <a:avLst/>
          </a:prstGeom>
        </p:spPr>
      </p:pic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9DEB953B-8D00-47BC-94F4-AF9F49D8F090}"/>
              </a:ext>
            </a:extLst>
          </p:cNvPr>
          <p:cNvCxnSpPr/>
          <p:nvPr/>
        </p:nvCxnSpPr>
        <p:spPr>
          <a:xfrm>
            <a:off x="0" y="807931"/>
            <a:ext cx="8567738" cy="0"/>
          </a:xfrm>
          <a:prstGeom prst="line">
            <a:avLst/>
          </a:prstGeom>
          <a:ln w="25400">
            <a:solidFill>
              <a:srgbClr val="00B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7" name="Image 6">
            <a:extLst>
              <a:ext uri="{FF2B5EF4-FFF2-40B4-BE49-F238E27FC236}">
                <a16:creationId xmlns:a16="http://schemas.microsoft.com/office/drawing/2014/main" id="{CBE7FCD7-FA64-49E9-8214-F7622BAE97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570" y="1214683"/>
            <a:ext cx="7780597" cy="3665914"/>
          </a:xfrm>
          <a:prstGeom prst="rect">
            <a:avLst/>
          </a:prstGeom>
        </p:spPr>
      </p:pic>
      <p:sp>
        <p:nvSpPr>
          <p:cNvPr id="8" name="Espace réservé du numéro de diapositive 1">
            <a:extLst>
              <a:ext uri="{FF2B5EF4-FFF2-40B4-BE49-F238E27FC236}">
                <a16:creationId xmlns:a16="http://schemas.microsoft.com/office/drawing/2014/main" id="{205F18DC-2C61-4A40-92E8-50F1E4016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93406" y="5420073"/>
            <a:ext cx="471491" cy="281449"/>
          </a:xfrm>
        </p:spPr>
        <p:txBody>
          <a:bodyPr/>
          <a:lstStyle/>
          <a:p>
            <a:fld id="{211527CB-DA45-4494-8092-3F008ECA875E}" type="slidenum">
              <a:rPr lang="fr-FR" smtClean="0"/>
              <a:t>21</a:t>
            </a:fld>
            <a:endParaRPr lang="fr-FR" dirty="0"/>
          </a:p>
        </p:txBody>
      </p:sp>
      <p:pic>
        <p:nvPicPr>
          <p:cNvPr id="9" name="Picture 2" descr="Vidéos |">
            <a:extLst>
              <a:ext uri="{FF2B5EF4-FFF2-40B4-BE49-F238E27FC236}">
                <a16:creationId xmlns:a16="http://schemas.microsoft.com/office/drawing/2014/main" id="{A8F3C3B7-C05F-47DE-9140-AEAD738B4B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28" y="140160"/>
            <a:ext cx="706410" cy="527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re 1">
            <a:extLst>
              <a:ext uri="{FF2B5EF4-FFF2-40B4-BE49-F238E27FC236}">
                <a16:creationId xmlns:a16="http://schemas.microsoft.com/office/drawing/2014/main" id="{1C438A09-8523-40C7-8132-C710E392ADFC}"/>
              </a:ext>
            </a:extLst>
          </p:cNvPr>
          <p:cNvSpPr txBox="1">
            <a:spLocks/>
          </p:cNvSpPr>
          <p:nvPr/>
        </p:nvSpPr>
        <p:spPr>
          <a:xfrm>
            <a:off x="746295" y="196111"/>
            <a:ext cx="5966582" cy="52760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76809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96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400" b="1" dirty="0"/>
              <a:t>Démo génération de contrats</a:t>
            </a:r>
          </a:p>
        </p:txBody>
      </p:sp>
    </p:spTree>
    <p:extLst>
      <p:ext uri="{BB962C8B-B14F-4D97-AF65-F5344CB8AC3E}">
        <p14:creationId xmlns:p14="http://schemas.microsoft.com/office/powerpoint/2010/main" val="33098730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4">
            <a:extLst>
              <a:ext uri="{FF2B5EF4-FFF2-40B4-BE49-F238E27FC236}">
                <a16:creationId xmlns:a16="http://schemas.microsoft.com/office/drawing/2014/main" id="{AAF32453-8813-4C5D-9428-9787E20876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1827" y="340965"/>
            <a:ext cx="2864331" cy="840735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869BB6F3-1DB7-47BC-8FD1-A170BA44B7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835" y="242531"/>
            <a:ext cx="7389674" cy="448395"/>
          </a:xfrm>
        </p:spPr>
        <p:txBody>
          <a:bodyPr>
            <a:normAutofit/>
          </a:bodyPr>
          <a:lstStyle/>
          <a:p>
            <a:r>
              <a:rPr lang="fr-FR" sz="2400" b="1" dirty="0"/>
              <a:t>Contributions du stage</a:t>
            </a:r>
          </a:p>
        </p:txBody>
      </p:sp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8EC22CCA-2BC7-40CD-87D0-B07BF671607F}"/>
              </a:ext>
            </a:extLst>
          </p:cNvPr>
          <p:cNvSpPr txBox="1">
            <a:spLocks/>
          </p:cNvSpPr>
          <p:nvPr/>
        </p:nvSpPr>
        <p:spPr>
          <a:xfrm>
            <a:off x="459492" y="1217010"/>
            <a:ext cx="7243329" cy="3376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92024" indent="-192024" algn="l" defTabSz="768096" rtl="0" eaLnBrk="1" latinLnBrk="0" hangingPunct="1">
              <a:lnSpc>
                <a:spcPct val="90000"/>
              </a:lnSpc>
              <a:spcBef>
                <a:spcPts val="840"/>
              </a:spcBef>
              <a:buFont typeface="Arial" panose="020B0604020202020204" pitchFamily="34" charset="0"/>
              <a:buChar char="•"/>
              <a:defRPr sz="23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72" indent="-192024" algn="l" defTabSz="768096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20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0120" indent="-192024" algn="l" defTabSz="768096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6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44168" indent="-192024" algn="l" defTabSz="768096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1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28216" indent="-192024" algn="l" defTabSz="768096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1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12264" indent="-192024" algn="l" defTabSz="768096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1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96312" indent="-192024" algn="l" defTabSz="768096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1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80360" indent="-192024" algn="l" defTabSz="768096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1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64408" indent="-192024" algn="l" defTabSz="768096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1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Blip>
                <a:blip r:embed="rId3"/>
              </a:buBlip>
            </a:pPr>
            <a:r>
              <a:rPr lang="fr-FR" sz="1400" dirty="0"/>
              <a:t>Modèle de coordination pour les échanges d'énergie</a:t>
            </a:r>
          </a:p>
        </p:txBody>
      </p: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1AC6BEBA-1759-4422-AA8C-75A8DB44A549}"/>
              </a:ext>
            </a:extLst>
          </p:cNvPr>
          <p:cNvSpPr txBox="1">
            <a:spLocks/>
          </p:cNvSpPr>
          <p:nvPr/>
        </p:nvSpPr>
        <p:spPr>
          <a:xfrm>
            <a:off x="442689" y="1688629"/>
            <a:ext cx="5808210" cy="3376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92024" indent="-192024" algn="l" defTabSz="768096" rtl="0" eaLnBrk="1" latinLnBrk="0" hangingPunct="1">
              <a:lnSpc>
                <a:spcPct val="90000"/>
              </a:lnSpc>
              <a:spcBef>
                <a:spcPts val="840"/>
              </a:spcBef>
              <a:buFont typeface="Arial" panose="020B0604020202020204" pitchFamily="34" charset="0"/>
              <a:buChar char="•"/>
              <a:defRPr sz="23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72" indent="-192024" algn="l" defTabSz="768096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20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0120" indent="-192024" algn="l" defTabSz="768096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6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44168" indent="-192024" algn="l" defTabSz="768096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1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28216" indent="-192024" algn="l" defTabSz="768096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1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12264" indent="-192024" algn="l" defTabSz="768096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1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96312" indent="-192024" algn="l" defTabSz="768096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1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80360" indent="-192024" algn="l" defTabSz="768096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1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64408" indent="-192024" algn="l" defTabSz="768096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1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Blip>
                <a:blip r:embed="rId3"/>
              </a:buBlip>
            </a:pPr>
            <a:r>
              <a:rPr lang="fr-FR" sz="1400" dirty="0"/>
              <a:t>Régulation de l'énergie de manière instantanée et pro-active</a:t>
            </a:r>
          </a:p>
        </p:txBody>
      </p:sp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FBEF2984-EB89-4E0F-8661-F8C06A2A8A06}"/>
              </a:ext>
            </a:extLst>
          </p:cNvPr>
          <p:cNvSpPr txBox="1">
            <a:spLocks/>
          </p:cNvSpPr>
          <p:nvPr/>
        </p:nvSpPr>
        <p:spPr>
          <a:xfrm>
            <a:off x="459492" y="2156174"/>
            <a:ext cx="6634413" cy="3376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92024" indent="-192024" algn="l" defTabSz="768096" rtl="0" eaLnBrk="1" latinLnBrk="0" hangingPunct="1">
              <a:lnSpc>
                <a:spcPct val="90000"/>
              </a:lnSpc>
              <a:spcBef>
                <a:spcPts val="840"/>
              </a:spcBef>
              <a:buFont typeface="Arial" panose="020B0604020202020204" pitchFamily="34" charset="0"/>
              <a:buChar char="•"/>
              <a:defRPr sz="23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72" indent="-192024" algn="l" defTabSz="768096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20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0120" indent="-192024" algn="l" defTabSz="768096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6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44168" indent="-192024" algn="l" defTabSz="768096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1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28216" indent="-192024" algn="l" defTabSz="768096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1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12264" indent="-192024" algn="l" defTabSz="768096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1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96312" indent="-192024" algn="l" defTabSz="768096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1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80360" indent="-192024" algn="l" defTabSz="768096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1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64408" indent="-192024" algn="l" defTabSz="768096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1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Blip>
                <a:blip r:embed="rId3"/>
              </a:buBlip>
            </a:pPr>
            <a:r>
              <a:rPr lang="fr-FR" sz="1400" dirty="0"/>
              <a:t>Prédiction de la production et consommation à l'aide de chaînes de Markov</a:t>
            </a:r>
          </a:p>
        </p:txBody>
      </p:sp>
      <p:sp>
        <p:nvSpPr>
          <p:cNvPr id="8" name="Espace réservé du contenu 2">
            <a:extLst>
              <a:ext uri="{FF2B5EF4-FFF2-40B4-BE49-F238E27FC236}">
                <a16:creationId xmlns:a16="http://schemas.microsoft.com/office/drawing/2014/main" id="{EDC0BADD-0966-4C91-B578-B77B26169F34}"/>
              </a:ext>
            </a:extLst>
          </p:cNvPr>
          <p:cNvSpPr txBox="1">
            <a:spLocks/>
          </p:cNvSpPr>
          <p:nvPr/>
        </p:nvSpPr>
        <p:spPr>
          <a:xfrm>
            <a:off x="459492" y="2634594"/>
            <a:ext cx="4948019" cy="3376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92024" indent="-192024" algn="l" defTabSz="768096" rtl="0" eaLnBrk="1" latinLnBrk="0" hangingPunct="1">
              <a:lnSpc>
                <a:spcPct val="90000"/>
              </a:lnSpc>
              <a:spcBef>
                <a:spcPts val="840"/>
              </a:spcBef>
              <a:buFont typeface="Arial" panose="020B0604020202020204" pitchFamily="34" charset="0"/>
              <a:buChar char="•"/>
              <a:defRPr sz="23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72" indent="-192024" algn="l" defTabSz="768096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20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0120" indent="-192024" algn="l" defTabSz="768096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6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44168" indent="-192024" algn="l" defTabSz="768096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1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28216" indent="-192024" algn="l" defTabSz="768096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1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12264" indent="-192024" algn="l" defTabSz="768096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1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96312" indent="-192024" algn="l" defTabSz="768096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1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80360" indent="-192024" algn="l" defTabSz="768096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1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64408" indent="-192024" algn="l" defTabSz="768096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1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Blip>
                <a:blip r:embed="rId3"/>
              </a:buBlip>
            </a:pPr>
            <a:r>
              <a:rPr lang="fr-FR" sz="1400" dirty="0"/>
              <a:t>Outil de visualisation et de suivi du nœud</a:t>
            </a:r>
          </a:p>
        </p:txBody>
      </p:sp>
      <p:sp>
        <p:nvSpPr>
          <p:cNvPr id="9" name="Espace réservé du contenu 2">
            <a:extLst>
              <a:ext uri="{FF2B5EF4-FFF2-40B4-BE49-F238E27FC236}">
                <a16:creationId xmlns:a16="http://schemas.microsoft.com/office/drawing/2014/main" id="{FFF5D3C3-FEA8-4775-9C83-F137B960851F}"/>
              </a:ext>
            </a:extLst>
          </p:cNvPr>
          <p:cNvSpPr txBox="1">
            <a:spLocks/>
          </p:cNvSpPr>
          <p:nvPr/>
        </p:nvSpPr>
        <p:spPr>
          <a:xfrm>
            <a:off x="459492" y="3106213"/>
            <a:ext cx="5918480" cy="3376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92024" indent="-192024" algn="l" defTabSz="768096" rtl="0" eaLnBrk="1" latinLnBrk="0" hangingPunct="1">
              <a:lnSpc>
                <a:spcPct val="90000"/>
              </a:lnSpc>
              <a:spcBef>
                <a:spcPts val="840"/>
              </a:spcBef>
              <a:buFont typeface="Arial" panose="020B0604020202020204" pitchFamily="34" charset="0"/>
              <a:buChar char="•"/>
              <a:defRPr sz="23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72" indent="-192024" algn="l" defTabSz="768096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20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0120" indent="-192024" algn="l" defTabSz="768096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6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44168" indent="-192024" algn="l" defTabSz="768096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1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28216" indent="-192024" algn="l" defTabSz="768096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1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12264" indent="-192024" algn="l" defTabSz="768096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1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96312" indent="-192024" algn="l" defTabSz="768096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1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80360" indent="-192024" algn="l" defTabSz="768096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1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64408" indent="-192024" algn="l" defTabSz="768096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1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Blip>
                <a:blip r:embed="rId3"/>
              </a:buBlip>
            </a:pPr>
            <a:r>
              <a:rPr lang="fr-FR" sz="1400" dirty="0"/>
              <a:t>Simulateur de données de production et consommation d'énergie</a:t>
            </a:r>
          </a:p>
        </p:txBody>
      </p:sp>
      <p:sp>
        <p:nvSpPr>
          <p:cNvPr id="13" name="Espace réservé du contenu 2">
            <a:extLst>
              <a:ext uri="{FF2B5EF4-FFF2-40B4-BE49-F238E27FC236}">
                <a16:creationId xmlns:a16="http://schemas.microsoft.com/office/drawing/2014/main" id="{C140EB73-0695-40CC-B044-E536A3D10577}"/>
              </a:ext>
            </a:extLst>
          </p:cNvPr>
          <p:cNvSpPr txBox="1">
            <a:spLocks/>
          </p:cNvSpPr>
          <p:nvPr/>
        </p:nvSpPr>
        <p:spPr>
          <a:xfrm>
            <a:off x="442689" y="1118345"/>
            <a:ext cx="7243329" cy="3376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92024" indent="-192024" algn="l" defTabSz="768096" rtl="0" eaLnBrk="1" latinLnBrk="0" hangingPunct="1">
              <a:lnSpc>
                <a:spcPct val="90000"/>
              </a:lnSpc>
              <a:spcBef>
                <a:spcPts val="840"/>
              </a:spcBef>
              <a:buFont typeface="Arial" panose="020B0604020202020204" pitchFamily="34" charset="0"/>
              <a:buChar char="•"/>
              <a:defRPr sz="23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72" indent="-192024" algn="l" defTabSz="768096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20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0120" indent="-192024" algn="l" defTabSz="768096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6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44168" indent="-192024" algn="l" defTabSz="768096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1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28216" indent="-192024" algn="l" defTabSz="768096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1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12264" indent="-192024" algn="l" defTabSz="768096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1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96312" indent="-192024" algn="l" defTabSz="768096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1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80360" indent="-192024" algn="l" defTabSz="768096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1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64408" indent="-192024" algn="l" defTabSz="768096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1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fr-FR" sz="1400" dirty="0"/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A68F2252-D792-42AB-B848-50185FC451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503" y="13624"/>
            <a:ext cx="569919" cy="780681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05186AC5-87DD-40CE-9887-43FD035483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814633"/>
            <a:ext cx="342900" cy="400050"/>
          </a:xfrm>
          <a:prstGeom prst="rect">
            <a:avLst/>
          </a:prstGeom>
        </p:spPr>
      </p:pic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B382575F-E14B-41F8-BAB7-AD2C9897DEDE}"/>
              </a:ext>
            </a:extLst>
          </p:cNvPr>
          <p:cNvCxnSpPr/>
          <p:nvPr/>
        </p:nvCxnSpPr>
        <p:spPr>
          <a:xfrm>
            <a:off x="0" y="807931"/>
            <a:ext cx="8567738" cy="0"/>
          </a:xfrm>
          <a:prstGeom prst="line">
            <a:avLst/>
          </a:prstGeom>
          <a:ln w="25400">
            <a:solidFill>
              <a:srgbClr val="00B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6" name="Espace réservé du numéro de diapositive 1">
            <a:extLst>
              <a:ext uri="{FF2B5EF4-FFF2-40B4-BE49-F238E27FC236}">
                <a16:creationId xmlns:a16="http://schemas.microsoft.com/office/drawing/2014/main" id="{9CE2C0A3-82D6-4548-88C8-659599B070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93406" y="5420073"/>
            <a:ext cx="471491" cy="281449"/>
          </a:xfrm>
        </p:spPr>
        <p:txBody>
          <a:bodyPr/>
          <a:lstStyle/>
          <a:p>
            <a:fld id="{211527CB-DA45-4494-8092-3F008ECA875E}" type="slidenum">
              <a:rPr lang="fr-FR" smtClean="0"/>
              <a:t>22</a:t>
            </a:fld>
            <a:endParaRPr lang="fr-FR" dirty="0"/>
          </a:p>
        </p:txBody>
      </p:sp>
      <p:sp>
        <p:nvSpPr>
          <p:cNvPr id="20" name="Espace réservé du contenu 2">
            <a:extLst>
              <a:ext uri="{FF2B5EF4-FFF2-40B4-BE49-F238E27FC236}">
                <a16:creationId xmlns:a16="http://schemas.microsoft.com/office/drawing/2014/main" id="{E1CABEC6-DB3D-4A81-A2F3-CB15D6EBF06E}"/>
              </a:ext>
            </a:extLst>
          </p:cNvPr>
          <p:cNvSpPr txBox="1">
            <a:spLocks/>
          </p:cNvSpPr>
          <p:nvPr/>
        </p:nvSpPr>
        <p:spPr>
          <a:xfrm>
            <a:off x="459492" y="3585150"/>
            <a:ext cx="5918480" cy="3376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92024" indent="-192024" algn="l" defTabSz="768096" rtl="0" eaLnBrk="1" latinLnBrk="0" hangingPunct="1">
              <a:lnSpc>
                <a:spcPct val="90000"/>
              </a:lnSpc>
              <a:spcBef>
                <a:spcPts val="840"/>
              </a:spcBef>
              <a:buFont typeface="Arial" panose="020B0604020202020204" pitchFamily="34" charset="0"/>
              <a:buChar char="•"/>
              <a:defRPr sz="23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72" indent="-192024" algn="l" defTabSz="768096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20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0120" indent="-192024" algn="l" defTabSz="768096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6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44168" indent="-192024" algn="l" defTabSz="768096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1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28216" indent="-192024" algn="l" defTabSz="768096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1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12264" indent="-192024" algn="l" defTabSz="768096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1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96312" indent="-192024" algn="l" defTabSz="768096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1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80360" indent="-192024" algn="l" defTabSz="768096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1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64408" indent="-192024" algn="l" defTabSz="768096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1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Blip>
                <a:blip r:embed="rId3"/>
              </a:buBlip>
            </a:pPr>
            <a:r>
              <a:rPr lang="fr-FR" sz="1400" dirty="0"/>
              <a:t>Protection des données échangées</a:t>
            </a:r>
          </a:p>
        </p:txBody>
      </p:sp>
    </p:spTree>
    <p:extLst>
      <p:ext uri="{BB962C8B-B14F-4D97-AF65-F5344CB8AC3E}">
        <p14:creationId xmlns:p14="http://schemas.microsoft.com/office/powerpoint/2010/main" val="3598298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2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>
            <a:extLst>
              <a:ext uri="{FF2B5EF4-FFF2-40B4-BE49-F238E27FC236}">
                <a16:creationId xmlns:a16="http://schemas.microsoft.com/office/drawing/2014/main" id="{E284357C-DC20-4181-923B-6AB964DBAD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14633"/>
            <a:ext cx="342900" cy="40005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E476EEEC-3DDD-4F4A-8AA7-2758B10BB7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0869" y="148055"/>
            <a:ext cx="3149491" cy="592437"/>
          </a:xfrm>
        </p:spPr>
        <p:txBody>
          <a:bodyPr>
            <a:normAutofit/>
          </a:bodyPr>
          <a:lstStyle/>
          <a:p>
            <a:r>
              <a:rPr lang="fr-FR" sz="2400" b="1" dirty="0"/>
              <a:t>Conclusion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E2F61D4-5ED2-474A-9FB6-2E2DB122EA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031" y="1186928"/>
            <a:ext cx="7697275" cy="250624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14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Pistes d’améliorations :</a:t>
            </a:r>
            <a:endParaRPr lang="fr-FR" sz="14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FR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Gérer les échanges d'énergie entre voisins</a:t>
            </a:r>
            <a:endParaRPr lang="fr-FR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FR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Intégrer la tarification de l'énergie</a:t>
            </a:r>
          </a:p>
          <a:p>
            <a:r>
              <a:rPr lang="fr-FR" sz="1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Rattacher plusieurs contrats à un consommateur</a:t>
            </a:r>
          </a:p>
          <a:p>
            <a:r>
              <a:rPr lang="fr-FR" sz="1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Générer un contrat pour un besoin ultérieur</a:t>
            </a:r>
          </a:p>
          <a:p>
            <a:r>
              <a:rPr lang="fr-FR" sz="1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Améliorer la prédiction : qualité des données de prédiction et variables utilisées</a:t>
            </a:r>
          </a:p>
          <a:p>
            <a:r>
              <a:rPr lang="fr-FR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Améliorer la visualisation sur l’application web (vues plus intuitives)</a:t>
            </a:r>
          </a:p>
          <a:p>
            <a:r>
              <a:rPr lang="fr-FR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Déployer le modèle sur un environnement réel</a:t>
            </a:r>
          </a:p>
          <a:p>
            <a:endParaRPr lang="fr-FR" sz="1100" dirty="0"/>
          </a:p>
        </p:txBody>
      </p:sp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399AA73C-C0CC-4C2B-BFA3-B9B779F115F1}"/>
              </a:ext>
            </a:extLst>
          </p:cNvPr>
          <p:cNvSpPr txBox="1">
            <a:spLocks/>
          </p:cNvSpPr>
          <p:nvPr/>
        </p:nvSpPr>
        <p:spPr>
          <a:xfrm>
            <a:off x="549155" y="4114283"/>
            <a:ext cx="7344251" cy="10798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92024" indent="-192024" algn="l" defTabSz="768096" rtl="0" eaLnBrk="1" latinLnBrk="0" hangingPunct="1">
              <a:lnSpc>
                <a:spcPct val="90000"/>
              </a:lnSpc>
              <a:spcBef>
                <a:spcPts val="840"/>
              </a:spcBef>
              <a:buFont typeface="Arial" panose="020B0604020202020204" pitchFamily="34" charset="0"/>
              <a:buChar char="•"/>
              <a:defRPr sz="23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72" indent="-192024" algn="l" defTabSz="768096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20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0120" indent="-192024" algn="l" defTabSz="768096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6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44168" indent="-192024" algn="l" defTabSz="768096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1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28216" indent="-192024" algn="l" defTabSz="768096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1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12264" indent="-192024" algn="l" defTabSz="768096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1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96312" indent="-192024" algn="l" defTabSz="768096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1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80360" indent="-192024" algn="l" defTabSz="768096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1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64408" indent="-192024" algn="l" defTabSz="768096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1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sz="14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Perspectives :</a:t>
            </a:r>
          </a:p>
          <a:p>
            <a:r>
              <a:rPr lang="fr-FR" sz="1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Intérêt des collectivités </a:t>
            </a:r>
          </a:p>
          <a:p>
            <a:r>
              <a:rPr lang="fr-FR" sz="1400" dirty="0"/>
              <a:t>Notoriété des smartgrids (Gain apporté : suivi, coût, réduction des pics, décentralisation, intégration des énergies renouvelables)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0B2B1D7E-CC7B-4DF6-ABFF-5617480071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1827" y="340965"/>
            <a:ext cx="2864331" cy="840735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582CCEC3-5408-48F3-B5C5-184661DCAD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503" y="20086"/>
            <a:ext cx="569919" cy="780681"/>
          </a:xfrm>
          <a:prstGeom prst="rect">
            <a:avLst/>
          </a:prstGeom>
        </p:spPr>
      </p:pic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F0E9FC3A-5E9B-4365-8EAB-851C1C9E2F23}"/>
              </a:ext>
            </a:extLst>
          </p:cNvPr>
          <p:cNvCxnSpPr/>
          <p:nvPr/>
        </p:nvCxnSpPr>
        <p:spPr>
          <a:xfrm>
            <a:off x="0" y="807931"/>
            <a:ext cx="8567738" cy="0"/>
          </a:xfrm>
          <a:prstGeom prst="line">
            <a:avLst/>
          </a:prstGeom>
          <a:ln w="25400">
            <a:solidFill>
              <a:srgbClr val="00B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0" name="Espace réservé du numéro de diapositive 1">
            <a:extLst>
              <a:ext uri="{FF2B5EF4-FFF2-40B4-BE49-F238E27FC236}">
                <a16:creationId xmlns:a16="http://schemas.microsoft.com/office/drawing/2014/main" id="{E22D15C4-AE97-4AC0-A9BD-3C2128DA33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93406" y="5420073"/>
            <a:ext cx="471491" cy="281449"/>
          </a:xfrm>
        </p:spPr>
        <p:txBody>
          <a:bodyPr/>
          <a:lstStyle/>
          <a:p>
            <a:fld id="{211527CB-DA45-4494-8092-3F008ECA875E}" type="slidenum">
              <a:rPr lang="fr-FR" smtClean="0"/>
              <a:t>23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805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id="{27CE2D56-E468-4E28-9647-35893A3288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14633"/>
            <a:ext cx="342900" cy="400050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213037C9-77AA-4BD2-9866-CF60966B61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503" y="20086"/>
            <a:ext cx="569919" cy="780681"/>
          </a:xfrm>
          <a:prstGeom prst="rect">
            <a:avLst/>
          </a:prstGeom>
        </p:spPr>
      </p:pic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F0CBE64-342E-4A3F-AFBD-23751F1751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6217" y="1233054"/>
            <a:ext cx="7335303" cy="3519329"/>
          </a:xfrm>
        </p:spPr>
        <p:txBody>
          <a:bodyPr>
            <a:norm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1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Jean-Pierre </a:t>
            </a:r>
            <a:r>
              <a:rPr lang="fr-FR" sz="11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Banâtre</a:t>
            </a:r>
            <a:r>
              <a:rPr lang="fr-FR" sz="11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et </a:t>
            </a:r>
            <a:r>
              <a:rPr lang="fr-FR" sz="11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Daniel Le Métayer. </a:t>
            </a:r>
            <a:r>
              <a:rPr lang="en-US" sz="11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“The gamma model and its </a:t>
            </a:r>
            <a:r>
              <a:rPr lang="en-US" sz="110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disciplineof</a:t>
            </a:r>
            <a:r>
              <a:rPr lang="en-US" sz="11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programming”. In :Science of Computer Programming15.1 (1990), p. 55-77.issn:0167-6423.doi:https://doi.org/10.1016/0167-6423(90)90044-E.url:https://www.sciencedirect.com/science/article/pii/016764239090044E</a:t>
            </a:r>
            <a:r>
              <a:rPr lang="en-US" sz="1100" b="1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fr-FR" sz="11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1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J. </a:t>
            </a:r>
            <a:r>
              <a:rPr lang="fr-FR" sz="11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L.Fernandez</a:t>
            </a:r>
            <a:r>
              <a:rPr lang="fr-FR" sz="11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-Marquez, </a:t>
            </a:r>
            <a:r>
              <a:rPr lang="fr-FR" sz="11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G.Serugendo</a:t>
            </a:r>
            <a:r>
              <a:rPr lang="fr-FR" sz="11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et Sara Montagna. </a:t>
            </a:r>
            <a:r>
              <a:rPr lang="en-US" sz="11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“BIO-CORE : Bio-</a:t>
            </a:r>
            <a:r>
              <a:rPr lang="fr-FR" sz="11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inspired</a:t>
            </a:r>
            <a:r>
              <a:rPr lang="fr-FR" sz="11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Self-</a:t>
            </a:r>
            <a:r>
              <a:rPr lang="fr-FR" sz="11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organising</a:t>
            </a:r>
            <a:r>
              <a:rPr lang="fr-FR" sz="11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1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Mechanisms</a:t>
            </a:r>
            <a:r>
              <a:rPr lang="fr-FR" sz="11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1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Core</a:t>
            </a:r>
            <a:r>
              <a:rPr lang="fr-FR" sz="11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”. In :BIONETICS. 2011.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10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Reihaneh</a:t>
            </a:r>
            <a:r>
              <a:rPr lang="en-US" sz="11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Haji, </a:t>
            </a:r>
            <a:r>
              <a:rPr lang="en-US" sz="110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Mahdizadeh</a:t>
            </a:r>
            <a:r>
              <a:rPr lang="en-US" sz="11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Zargaret</a:t>
            </a:r>
            <a:r>
              <a:rPr lang="en-US" sz="11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, Mohammad Hossein et </a:t>
            </a:r>
            <a:r>
              <a:rPr lang="en-US" sz="110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Yaghmaee</a:t>
            </a:r>
            <a:r>
              <a:rPr lang="en-US" sz="11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Moghaddam. “Development of a Markov-Chain-Based Solar Generation Model for Smart </a:t>
            </a:r>
            <a:r>
              <a:rPr lang="en-US" sz="110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MicrogridEnergy</a:t>
            </a:r>
            <a:r>
              <a:rPr lang="en-US" sz="11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Management System”. </a:t>
            </a:r>
            <a:r>
              <a:rPr lang="fr-FR" sz="11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In :IEEE Transactions on </a:t>
            </a:r>
            <a:r>
              <a:rPr lang="fr-FR" sz="110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Sustainable</a:t>
            </a:r>
            <a:r>
              <a:rPr lang="fr-FR" sz="11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Energy11.2(2020), p. 736-745.doi:10.1109/TSTE.2019.2904436.</a:t>
            </a:r>
            <a:endParaRPr lang="fr-FR" sz="11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1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David </a:t>
            </a:r>
            <a:r>
              <a:rPr lang="fr-FR" sz="11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Menga</a:t>
            </a:r>
            <a:r>
              <a:rPr lang="fr-FR" sz="11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, Sylvain Frey, Ada </a:t>
            </a:r>
            <a:r>
              <a:rPr lang="fr-FR" sz="11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Diaconescu</a:t>
            </a:r>
            <a:r>
              <a:rPr lang="fr-FR" sz="11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et </a:t>
            </a:r>
            <a:r>
              <a:rPr lang="fr-FR" sz="11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IsabelleDemeure</a:t>
            </a:r>
            <a:r>
              <a:rPr lang="fr-FR" sz="11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sz="11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“A Generic Ho-</a:t>
            </a:r>
            <a:r>
              <a:rPr lang="fr-FR" sz="11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lonic</a:t>
            </a:r>
            <a:r>
              <a:rPr lang="fr-FR" sz="11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Control Architecture for </a:t>
            </a:r>
            <a:r>
              <a:rPr lang="fr-FR" sz="11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Heterogeneous</a:t>
            </a:r>
            <a:r>
              <a:rPr lang="fr-FR" sz="11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Multi-</a:t>
            </a:r>
            <a:r>
              <a:rPr lang="fr-FR" sz="11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Scale</a:t>
            </a:r>
            <a:r>
              <a:rPr lang="fr-FR" sz="11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and Multi-Objective </a:t>
            </a:r>
            <a:r>
              <a:rPr lang="fr-FR" sz="11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SmartMicro-Grids</a:t>
            </a:r>
            <a:r>
              <a:rPr lang="fr-FR" sz="11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.” In :ACM Trans. Autonom.2014.doi:http://dx.doi.org/10.1145/0000000.0000000.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1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en-US" sz="11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Houssem</a:t>
            </a:r>
            <a:r>
              <a:rPr lang="en-US" sz="11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Ben </a:t>
            </a:r>
            <a:r>
              <a:rPr lang="fr-FR" sz="11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Mahfoudh</a:t>
            </a:r>
            <a:r>
              <a:rPr lang="fr-FR" sz="11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. “Learning-</a:t>
            </a:r>
            <a:r>
              <a:rPr lang="fr-FR" sz="11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based</a:t>
            </a:r>
            <a:r>
              <a:rPr lang="fr-FR" sz="11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coordination model for </a:t>
            </a:r>
            <a:r>
              <a:rPr lang="fr-FR" sz="11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spontaneous</a:t>
            </a:r>
            <a:r>
              <a:rPr lang="fr-FR" sz="11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”.Thèse de </a:t>
            </a:r>
            <a:r>
              <a:rPr lang="fr-FR" sz="11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doct</a:t>
            </a:r>
            <a:r>
              <a:rPr lang="fr-FR" sz="11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. Université de Genève, 2020</a:t>
            </a:r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A4B1C076-083C-4561-8D31-D31190725010}"/>
              </a:ext>
            </a:extLst>
          </p:cNvPr>
          <p:cNvSpPr txBox="1">
            <a:spLocks/>
          </p:cNvSpPr>
          <p:nvPr/>
        </p:nvSpPr>
        <p:spPr>
          <a:xfrm>
            <a:off x="746192" y="178424"/>
            <a:ext cx="4097269" cy="5620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76809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96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400" b="1" dirty="0"/>
              <a:t>Références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C69BB584-83E5-4C65-ABC4-EEBC56C081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1827" y="340965"/>
            <a:ext cx="2864331" cy="840735"/>
          </a:xfrm>
          <a:prstGeom prst="rect">
            <a:avLst/>
          </a:prstGeom>
        </p:spPr>
      </p:pic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F64BD2C2-651E-4F2F-8557-EE31526FD23A}"/>
              </a:ext>
            </a:extLst>
          </p:cNvPr>
          <p:cNvCxnSpPr/>
          <p:nvPr/>
        </p:nvCxnSpPr>
        <p:spPr>
          <a:xfrm>
            <a:off x="0" y="807931"/>
            <a:ext cx="8567738" cy="0"/>
          </a:xfrm>
          <a:prstGeom prst="line">
            <a:avLst/>
          </a:prstGeom>
          <a:ln w="25400">
            <a:solidFill>
              <a:srgbClr val="00B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0" name="Espace réservé du numéro de diapositive 1">
            <a:extLst>
              <a:ext uri="{FF2B5EF4-FFF2-40B4-BE49-F238E27FC236}">
                <a16:creationId xmlns:a16="http://schemas.microsoft.com/office/drawing/2014/main" id="{DEA0123B-9489-4CE9-9F65-FE3984EB6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93406" y="5420073"/>
            <a:ext cx="471491" cy="281449"/>
          </a:xfrm>
        </p:spPr>
        <p:txBody>
          <a:bodyPr/>
          <a:lstStyle/>
          <a:p>
            <a:fld id="{211527CB-DA45-4494-8092-3F008ECA875E}" type="slidenum">
              <a:rPr lang="fr-FR" smtClean="0"/>
              <a:t>24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236705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59FA598-FEC7-4FED-87C2-FB699255D6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68" y="181204"/>
            <a:ext cx="4028688" cy="527609"/>
          </a:xfrm>
        </p:spPr>
        <p:txBody>
          <a:bodyPr>
            <a:normAutofit/>
          </a:bodyPr>
          <a:lstStyle/>
          <a:p>
            <a:r>
              <a:rPr lang="fr-FR" sz="2700" b="1" dirty="0"/>
              <a:t>Questions</a:t>
            </a:r>
            <a:endParaRPr lang="fr-FR" sz="2400" dirty="0"/>
          </a:p>
        </p:txBody>
      </p:sp>
      <p:pic>
        <p:nvPicPr>
          <p:cNvPr id="7" name="Espace réservé du contenu 6" descr="Une image contenant texte, clipart&#10;&#10;Description générée automatiquement">
            <a:extLst>
              <a:ext uri="{FF2B5EF4-FFF2-40B4-BE49-F238E27FC236}">
                <a16:creationId xmlns:a16="http://schemas.microsoft.com/office/drawing/2014/main" id="{008F20D0-B5C9-4DC8-906B-A95709792E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257" y="1481997"/>
            <a:ext cx="2628900" cy="1743075"/>
          </a:xfr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E2CE8451-8142-4D4E-9D22-7C94617868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1827" y="340965"/>
            <a:ext cx="2864331" cy="840735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A63DF7C3-6D25-48B3-BFD8-AEE69B33C1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503" y="20086"/>
            <a:ext cx="569919" cy="780681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AF9E4771-FDCD-4CE4-9D07-7739EA7039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814633"/>
            <a:ext cx="342900" cy="400050"/>
          </a:xfrm>
          <a:prstGeom prst="rect">
            <a:avLst/>
          </a:prstGeom>
        </p:spPr>
      </p:pic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D9B0CBB5-668A-4AC3-9262-4A9A1E748600}"/>
              </a:ext>
            </a:extLst>
          </p:cNvPr>
          <p:cNvCxnSpPr/>
          <p:nvPr/>
        </p:nvCxnSpPr>
        <p:spPr>
          <a:xfrm>
            <a:off x="0" y="807931"/>
            <a:ext cx="8567738" cy="0"/>
          </a:xfrm>
          <a:prstGeom prst="line">
            <a:avLst/>
          </a:prstGeom>
          <a:ln w="25400">
            <a:solidFill>
              <a:srgbClr val="00B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0" name="Espace réservé du numéro de diapositive 1">
            <a:extLst>
              <a:ext uri="{FF2B5EF4-FFF2-40B4-BE49-F238E27FC236}">
                <a16:creationId xmlns:a16="http://schemas.microsoft.com/office/drawing/2014/main" id="{3771494B-E839-491A-9AAD-66211A4A5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93406" y="5420073"/>
            <a:ext cx="471491" cy="281449"/>
          </a:xfrm>
        </p:spPr>
        <p:txBody>
          <a:bodyPr/>
          <a:lstStyle/>
          <a:p>
            <a:fld id="{211527CB-DA45-4494-8092-3F008ECA875E}" type="slidenum">
              <a:rPr lang="fr-FR" smtClean="0"/>
              <a:t>25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478414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>
            <a:extLst>
              <a:ext uri="{FF2B5EF4-FFF2-40B4-BE49-F238E27FC236}">
                <a16:creationId xmlns:a16="http://schemas.microsoft.com/office/drawing/2014/main" id="{9DA840DA-8594-4500-A7F1-EEF8D8DC391E}"/>
              </a:ext>
            </a:extLst>
          </p:cNvPr>
          <p:cNvSpPr txBox="1">
            <a:spLocks/>
          </p:cNvSpPr>
          <p:nvPr/>
        </p:nvSpPr>
        <p:spPr>
          <a:xfrm>
            <a:off x="770110" y="203545"/>
            <a:ext cx="2463744" cy="52760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76809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96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400" b="1" dirty="0"/>
              <a:t>Annexes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0E26D9E6-1D32-41F4-BAEE-3A439E2FB9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1827" y="340965"/>
            <a:ext cx="2864331" cy="840735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EF34E809-2C3C-4FBF-BFB3-567F0B5A15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503" y="20086"/>
            <a:ext cx="569919" cy="780681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3706BCA0-0FB9-4403-AB8B-524CD34882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814633"/>
            <a:ext cx="342900" cy="400050"/>
          </a:xfrm>
          <a:prstGeom prst="rect">
            <a:avLst/>
          </a:prstGeom>
        </p:spPr>
      </p:pic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CDBB3CF3-1148-46F4-A2AF-D78F3916D2BF}"/>
              </a:ext>
            </a:extLst>
          </p:cNvPr>
          <p:cNvCxnSpPr/>
          <p:nvPr/>
        </p:nvCxnSpPr>
        <p:spPr>
          <a:xfrm>
            <a:off x="0" y="807931"/>
            <a:ext cx="8567738" cy="0"/>
          </a:xfrm>
          <a:prstGeom prst="line">
            <a:avLst/>
          </a:prstGeom>
          <a:ln w="25400">
            <a:solidFill>
              <a:srgbClr val="00B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9" name="Espace réservé du numéro de diapositive 1">
            <a:extLst>
              <a:ext uri="{FF2B5EF4-FFF2-40B4-BE49-F238E27FC236}">
                <a16:creationId xmlns:a16="http://schemas.microsoft.com/office/drawing/2014/main" id="{5005CCF1-4F40-464B-B107-AA32DD5218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93406" y="5420073"/>
            <a:ext cx="471491" cy="281449"/>
          </a:xfrm>
        </p:spPr>
        <p:txBody>
          <a:bodyPr/>
          <a:lstStyle/>
          <a:p>
            <a:fld id="{211527CB-DA45-4494-8092-3F008ECA875E}" type="slidenum">
              <a:rPr lang="fr-FR" smtClean="0"/>
              <a:t>26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099441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Image 44">
            <a:extLst>
              <a:ext uri="{FF2B5EF4-FFF2-40B4-BE49-F238E27FC236}">
                <a16:creationId xmlns:a16="http://schemas.microsoft.com/office/drawing/2014/main" id="{49749731-8969-410E-BFDD-F1ED64CB9F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1827" y="340965"/>
            <a:ext cx="2864331" cy="840735"/>
          </a:xfrm>
          <a:prstGeom prst="rect">
            <a:avLst/>
          </a:prstGeom>
        </p:spPr>
      </p:pic>
      <p:sp>
        <p:nvSpPr>
          <p:cNvPr id="65" name="Rectangle : coins arrondis 64">
            <a:extLst>
              <a:ext uri="{FF2B5EF4-FFF2-40B4-BE49-F238E27FC236}">
                <a16:creationId xmlns:a16="http://schemas.microsoft.com/office/drawing/2014/main" id="{D4698070-9FE9-4277-9508-DE3F73148823}"/>
              </a:ext>
            </a:extLst>
          </p:cNvPr>
          <p:cNvSpPr/>
          <p:nvPr/>
        </p:nvSpPr>
        <p:spPr>
          <a:xfrm>
            <a:off x="2509456" y="1649533"/>
            <a:ext cx="5902898" cy="3377583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00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9041639-ED29-4819-99B3-0C53922806A1}"/>
              </a:ext>
            </a:extLst>
          </p:cNvPr>
          <p:cNvSpPr/>
          <p:nvPr/>
        </p:nvSpPr>
        <p:spPr>
          <a:xfrm>
            <a:off x="2945767" y="1953806"/>
            <a:ext cx="1770996" cy="53639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chemeClr val="tx1"/>
                </a:solidFill>
              </a:rPr>
              <a:t>Vérification de l’authentification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7C47CCC4-3862-477C-A990-9967EB99A6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336" y="2097288"/>
            <a:ext cx="287406" cy="252650"/>
          </a:xfrm>
          <a:prstGeom prst="rect">
            <a:avLst/>
          </a:prstGeom>
        </p:spPr>
      </p:pic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4BE364E0-FD7C-465E-8AB6-27C863EFA1DF}"/>
              </a:ext>
            </a:extLst>
          </p:cNvPr>
          <p:cNvSpPr/>
          <p:nvPr/>
        </p:nvSpPr>
        <p:spPr>
          <a:xfrm>
            <a:off x="5834135" y="2626937"/>
            <a:ext cx="2374434" cy="1013590"/>
          </a:xfrm>
          <a:prstGeom prst="round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</a:rPr>
              <a:t>Objet</a:t>
            </a:r>
          </a:p>
          <a:p>
            <a:pPr algn="ctr"/>
            <a:r>
              <a:rPr lang="fr-FR" sz="1400" dirty="0">
                <a:solidFill>
                  <a:schemeClr val="tx1"/>
                </a:solidFill>
              </a:rPr>
              <a:t>non protégé</a:t>
            </a: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FC573E5F-5695-4226-B54E-34979894B4F0}"/>
              </a:ext>
            </a:extLst>
          </p:cNvPr>
          <p:cNvSpPr/>
          <p:nvPr/>
        </p:nvSpPr>
        <p:spPr>
          <a:xfrm>
            <a:off x="315956" y="4993215"/>
            <a:ext cx="1451620" cy="540438"/>
          </a:xfrm>
          <a:prstGeom prst="roundRect">
            <a:avLst/>
          </a:prstGeom>
          <a:solidFill>
            <a:srgbClr val="6DFFA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Information restreinte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D9DBAB5-F794-4D79-9190-AEF8CC3765DF}"/>
              </a:ext>
            </a:extLst>
          </p:cNvPr>
          <p:cNvSpPr/>
          <p:nvPr/>
        </p:nvSpPr>
        <p:spPr>
          <a:xfrm>
            <a:off x="2952164" y="3759375"/>
            <a:ext cx="1770996" cy="6504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chemeClr val="tx1"/>
                </a:solidFill>
              </a:rPr>
              <a:t>Calcul de la visibilité</a:t>
            </a:r>
          </a:p>
          <a:p>
            <a:pPr algn="ctr"/>
            <a:r>
              <a:rPr lang="fr-FR" sz="1000" dirty="0">
                <a:solidFill>
                  <a:schemeClr val="tx1"/>
                </a:solidFill>
              </a:rPr>
              <a:t>de l’agent sur l’information</a:t>
            </a:r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1842AB1A-B08D-4B06-BDB0-3789CDBFB332}"/>
              </a:ext>
            </a:extLst>
          </p:cNvPr>
          <p:cNvSpPr/>
          <p:nvPr/>
        </p:nvSpPr>
        <p:spPr>
          <a:xfrm>
            <a:off x="300187" y="1231827"/>
            <a:ext cx="1327867" cy="540439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/>
              <a:t>Agent</a:t>
            </a:r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4FCBE75B-3406-4D17-A5D6-44A06246B2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0215" y="3817349"/>
            <a:ext cx="192385" cy="192385"/>
          </a:xfrm>
          <a:prstGeom prst="rect">
            <a:avLst/>
          </a:prstGeom>
        </p:spPr>
      </p:pic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4C43A5CB-7321-4CB3-94D3-25D68D85E8AA}"/>
              </a:ext>
            </a:extLst>
          </p:cNvPr>
          <p:cNvCxnSpPr>
            <a:cxnSpLocks/>
            <a:stCxn id="10" idx="3"/>
          </p:cNvCxnSpPr>
          <p:nvPr/>
        </p:nvCxnSpPr>
        <p:spPr>
          <a:xfrm flipV="1">
            <a:off x="1628054" y="1490481"/>
            <a:ext cx="2203211" cy="11566"/>
          </a:xfrm>
          <a:prstGeom prst="straightConnector1">
            <a:avLst/>
          </a:prstGeom>
          <a:ln w="508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4DF50D4C-11D9-4EE8-A374-B6CA51A2C859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3831265" y="2490196"/>
            <a:ext cx="0" cy="1243047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avec flèche 24">
            <a:extLst>
              <a:ext uri="{FF2B5EF4-FFF2-40B4-BE49-F238E27FC236}">
                <a16:creationId xmlns:a16="http://schemas.microsoft.com/office/drawing/2014/main" id="{06A7B164-B41B-408F-AD51-D6A52B01F107}"/>
              </a:ext>
            </a:extLst>
          </p:cNvPr>
          <p:cNvCxnSpPr>
            <a:cxnSpLocks/>
            <a:endCxn id="6" idx="3"/>
          </p:cNvCxnSpPr>
          <p:nvPr/>
        </p:nvCxnSpPr>
        <p:spPr>
          <a:xfrm flipH="1">
            <a:off x="1308742" y="2216460"/>
            <a:ext cx="1637025" cy="7153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avec flèche 31">
            <a:extLst>
              <a:ext uri="{FF2B5EF4-FFF2-40B4-BE49-F238E27FC236}">
                <a16:creationId xmlns:a16="http://schemas.microsoft.com/office/drawing/2014/main" id="{604CB38B-61F1-474D-96BE-9F6FE4FB73E3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3837662" y="4409804"/>
            <a:ext cx="0" cy="853630"/>
          </a:xfrm>
          <a:prstGeom prst="straightConnector1">
            <a:avLst/>
          </a:prstGeom>
          <a:ln w="508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avec flèche 38">
            <a:extLst>
              <a:ext uri="{FF2B5EF4-FFF2-40B4-BE49-F238E27FC236}">
                <a16:creationId xmlns:a16="http://schemas.microsoft.com/office/drawing/2014/main" id="{5388FA25-9777-4562-8AD1-EE25652D879B}"/>
              </a:ext>
            </a:extLst>
          </p:cNvPr>
          <p:cNvCxnSpPr>
            <a:cxnSpLocks/>
          </p:cNvCxnSpPr>
          <p:nvPr/>
        </p:nvCxnSpPr>
        <p:spPr>
          <a:xfrm flipH="1">
            <a:off x="1315139" y="4084590"/>
            <a:ext cx="1637025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Image 39">
            <a:extLst>
              <a:ext uri="{FF2B5EF4-FFF2-40B4-BE49-F238E27FC236}">
                <a16:creationId xmlns:a16="http://schemas.microsoft.com/office/drawing/2014/main" id="{D6782439-F43A-4559-95AA-39223A2BC5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640" y="3944692"/>
            <a:ext cx="287406" cy="252650"/>
          </a:xfrm>
          <a:prstGeom prst="rect">
            <a:avLst/>
          </a:prstGeom>
        </p:spPr>
      </p:pic>
      <p:cxnSp>
        <p:nvCxnSpPr>
          <p:cNvPr id="42" name="Connecteur droit avec flèche 41">
            <a:extLst>
              <a:ext uri="{FF2B5EF4-FFF2-40B4-BE49-F238E27FC236}">
                <a16:creationId xmlns:a16="http://schemas.microsoft.com/office/drawing/2014/main" id="{F25043A0-C355-44BA-8F30-26BDA9294DF6}"/>
              </a:ext>
            </a:extLst>
          </p:cNvPr>
          <p:cNvCxnSpPr>
            <a:cxnSpLocks/>
          </p:cNvCxnSpPr>
          <p:nvPr/>
        </p:nvCxnSpPr>
        <p:spPr>
          <a:xfrm>
            <a:off x="4492567" y="3197231"/>
            <a:ext cx="1" cy="561313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eur droit avec flèche 45">
            <a:extLst>
              <a:ext uri="{FF2B5EF4-FFF2-40B4-BE49-F238E27FC236}">
                <a16:creationId xmlns:a16="http://schemas.microsoft.com/office/drawing/2014/main" id="{ABF0B286-1A95-4432-A383-331CD779CA81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1767576" y="5263434"/>
            <a:ext cx="2063689" cy="1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Image 48">
            <a:extLst>
              <a:ext uri="{FF2B5EF4-FFF2-40B4-BE49-F238E27FC236}">
                <a16:creationId xmlns:a16="http://schemas.microsoft.com/office/drawing/2014/main" id="{E2ACE768-E9E2-4821-8F55-4B8F2D5BEF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6374" y="2031228"/>
            <a:ext cx="192385" cy="192385"/>
          </a:xfrm>
          <a:prstGeom prst="rect">
            <a:avLst/>
          </a:prstGeom>
        </p:spPr>
      </p:pic>
      <p:cxnSp>
        <p:nvCxnSpPr>
          <p:cNvPr id="53" name="Connecteur droit avec flèche 52">
            <a:extLst>
              <a:ext uri="{FF2B5EF4-FFF2-40B4-BE49-F238E27FC236}">
                <a16:creationId xmlns:a16="http://schemas.microsoft.com/office/drawing/2014/main" id="{7E817330-A35A-405F-8003-6B4C57C7022C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3831265" y="1490481"/>
            <a:ext cx="0" cy="463325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ZoneTexte 65">
            <a:extLst>
              <a:ext uri="{FF2B5EF4-FFF2-40B4-BE49-F238E27FC236}">
                <a16:creationId xmlns:a16="http://schemas.microsoft.com/office/drawing/2014/main" id="{83FA3101-BE13-422D-BC83-F1D293CFE6B3}"/>
              </a:ext>
            </a:extLst>
          </p:cNvPr>
          <p:cNvSpPr txBox="1"/>
          <p:nvPr/>
        </p:nvSpPr>
        <p:spPr>
          <a:xfrm>
            <a:off x="5368285" y="1625298"/>
            <a:ext cx="12017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Objet protégé</a:t>
            </a:r>
          </a:p>
        </p:txBody>
      </p:sp>
      <p:sp>
        <p:nvSpPr>
          <p:cNvPr id="68" name="ZoneTexte 67">
            <a:extLst>
              <a:ext uri="{FF2B5EF4-FFF2-40B4-BE49-F238E27FC236}">
                <a16:creationId xmlns:a16="http://schemas.microsoft.com/office/drawing/2014/main" id="{62619642-02D9-4474-8084-D45D4BBF0975}"/>
              </a:ext>
            </a:extLst>
          </p:cNvPr>
          <p:cNvSpPr txBox="1"/>
          <p:nvPr/>
        </p:nvSpPr>
        <p:spPr>
          <a:xfrm>
            <a:off x="2091138" y="1968870"/>
            <a:ext cx="3600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rgbClr val="FF0000"/>
                </a:solidFill>
              </a:rPr>
              <a:t>KO</a:t>
            </a:r>
          </a:p>
        </p:txBody>
      </p:sp>
      <p:sp>
        <p:nvSpPr>
          <p:cNvPr id="71" name="ZoneTexte 70">
            <a:extLst>
              <a:ext uri="{FF2B5EF4-FFF2-40B4-BE49-F238E27FC236}">
                <a16:creationId xmlns:a16="http://schemas.microsoft.com/office/drawing/2014/main" id="{2D3733AE-F0D2-4E9E-BB99-0D39CAC05AA4}"/>
              </a:ext>
            </a:extLst>
          </p:cNvPr>
          <p:cNvSpPr txBox="1"/>
          <p:nvPr/>
        </p:nvSpPr>
        <p:spPr>
          <a:xfrm>
            <a:off x="1809048" y="3817349"/>
            <a:ext cx="9589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rgbClr val="FF0000"/>
                </a:solidFill>
              </a:rPr>
              <a:t>Aucun accès</a:t>
            </a:r>
          </a:p>
        </p:txBody>
      </p:sp>
      <p:sp>
        <p:nvSpPr>
          <p:cNvPr id="72" name="ZoneTexte 71">
            <a:extLst>
              <a:ext uri="{FF2B5EF4-FFF2-40B4-BE49-F238E27FC236}">
                <a16:creationId xmlns:a16="http://schemas.microsoft.com/office/drawing/2014/main" id="{68BBFFA7-3146-4D4A-8C28-F53010A50866}"/>
              </a:ext>
            </a:extLst>
          </p:cNvPr>
          <p:cNvSpPr txBox="1"/>
          <p:nvPr/>
        </p:nvSpPr>
        <p:spPr>
          <a:xfrm>
            <a:off x="2571949" y="4544914"/>
            <a:ext cx="13030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visibilité totale</a:t>
            </a:r>
          </a:p>
          <a:p>
            <a:r>
              <a:rPr lang="fr-FR" sz="1200" dirty="0"/>
              <a:t> ou  partielle</a:t>
            </a:r>
          </a:p>
        </p:txBody>
      </p:sp>
      <p:sp>
        <p:nvSpPr>
          <p:cNvPr id="75" name="ZoneTexte 74">
            <a:extLst>
              <a:ext uri="{FF2B5EF4-FFF2-40B4-BE49-F238E27FC236}">
                <a16:creationId xmlns:a16="http://schemas.microsoft.com/office/drawing/2014/main" id="{A8985EE9-0D1C-4728-97DD-75BD04C19F0B}"/>
              </a:ext>
            </a:extLst>
          </p:cNvPr>
          <p:cNvSpPr txBox="1"/>
          <p:nvPr/>
        </p:nvSpPr>
        <p:spPr>
          <a:xfrm>
            <a:off x="1961527" y="1124652"/>
            <a:ext cx="17264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Demande d’information</a:t>
            </a:r>
          </a:p>
        </p:txBody>
      </p:sp>
      <p:sp>
        <p:nvSpPr>
          <p:cNvPr id="79" name="ZoneTexte 78">
            <a:extLst>
              <a:ext uri="{FF2B5EF4-FFF2-40B4-BE49-F238E27FC236}">
                <a16:creationId xmlns:a16="http://schemas.microsoft.com/office/drawing/2014/main" id="{4F2B8966-0C89-4936-89DD-BDF651DE7158}"/>
              </a:ext>
            </a:extLst>
          </p:cNvPr>
          <p:cNvSpPr txBox="1"/>
          <p:nvPr/>
        </p:nvSpPr>
        <p:spPr>
          <a:xfrm>
            <a:off x="680066" y="2349938"/>
            <a:ext cx="9699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rgbClr val="FF0000"/>
                </a:solidFill>
              </a:rPr>
              <a:t>Accès refusé</a:t>
            </a:r>
          </a:p>
        </p:txBody>
      </p:sp>
      <p:sp>
        <p:nvSpPr>
          <p:cNvPr id="81" name="ZoneTexte 80">
            <a:extLst>
              <a:ext uri="{FF2B5EF4-FFF2-40B4-BE49-F238E27FC236}">
                <a16:creationId xmlns:a16="http://schemas.microsoft.com/office/drawing/2014/main" id="{983AE917-135D-476C-9D77-A37F2EA52A6A}"/>
              </a:ext>
            </a:extLst>
          </p:cNvPr>
          <p:cNvSpPr txBox="1"/>
          <p:nvPr/>
        </p:nvSpPr>
        <p:spPr>
          <a:xfrm>
            <a:off x="686569" y="4279881"/>
            <a:ext cx="9699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rgbClr val="FF0000"/>
                </a:solidFill>
              </a:rPr>
              <a:t>Accès refusé</a:t>
            </a:r>
          </a:p>
        </p:txBody>
      </p:sp>
      <p:sp>
        <p:nvSpPr>
          <p:cNvPr id="85" name="Rectangle : coins arrondis 84">
            <a:extLst>
              <a:ext uri="{FF2B5EF4-FFF2-40B4-BE49-F238E27FC236}">
                <a16:creationId xmlns:a16="http://schemas.microsoft.com/office/drawing/2014/main" id="{70856FB0-EC94-4735-942D-312E9B492223}"/>
              </a:ext>
            </a:extLst>
          </p:cNvPr>
          <p:cNvSpPr/>
          <p:nvPr/>
        </p:nvSpPr>
        <p:spPr>
          <a:xfrm>
            <a:off x="4012567" y="3062121"/>
            <a:ext cx="1160267" cy="421885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Information</a:t>
            </a:r>
          </a:p>
        </p:txBody>
      </p:sp>
      <p:cxnSp>
        <p:nvCxnSpPr>
          <p:cNvPr id="86" name="Connecteur droit avec flèche 85">
            <a:extLst>
              <a:ext uri="{FF2B5EF4-FFF2-40B4-BE49-F238E27FC236}">
                <a16:creationId xmlns:a16="http://schemas.microsoft.com/office/drawing/2014/main" id="{6E8D7C8B-4F39-4BA4-92CF-A45ACC19980E}"/>
              </a:ext>
            </a:extLst>
          </p:cNvPr>
          <p:cNvCxnSpPr>
            <a:cxnSpLocks/>
          </p:cNvCxnSpPr>
          <p:nvPr/>
        </p:nvCxnSpPr>
        <p:spPr>
          <a:xfrm flipH="1">
            <a:off x="5172834" y="3300974"/>
            <a:ext cx="692225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cteur droit avec flèche 88">
            <a:extLst>
              <a:ext uri="{FF2B5EF4-FFF2-40B4-BE49-F238E27FC236}">
                <a16:creationId xmlns:a16="http://schemas.microsoft.com/office/drawing/2014/main" id="{03117836-B3F8-4A9B-BC1A-EB0F08D0327F}"/>
              </a:ext>
            </a:extLst>
          </p:cNvPr>
          <p:cNvCxnSpPr>
            <a:cxnSpLocks/>
          </p:cNvCxnSpPr>
          <p:nvPr/>
        </p:nvCxnSpPr>
        <p:spPr>
          <a:xfrm>
            <a:off x="3831265" y="2938589"/>
            <a:ext cx="2009870" cy="2173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ZoneTexte 117">
            <a:extLst>
              <a:ext uri="{FF2B5EF4-FFF2-40B4-BE49-F238E27FC236}">
                <a16:creationId xmlns:a16="http://schemas.microsoft.com/office/drawing/2014/main" id="{073733DB-47BD-4D4C-AD09-22918EBE1B18}"/>
              </a:ext>
            </a:extLst>
          </p:cNvPr>
          <p:cNvSpPr txBox="1"/>
          <p:nvPr/>
        </p:nvSpPr>
        <p:spPr>
          <a:xfrm>
            <a:off x="4038289" y="2594748"/>
            <a:ext cx="17264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Demande d’information</a:t>
            </a:r>
          </a:p>
        </p:txBody>
      </p:sp>
      <p:sp>
        <p:nvSpPr>
          <p:cNvPr id="33" name="Titre 1">
            <a:extLst>
              <a:ext uri="{FF2B5EF4-FFF2-40B4-BE49-F238E27FC236}">
                <a16:creationId xmlns:a16="http://schemas.microsoft.com/office/drawing/2014/main" id="{940179C7-8D06-48D4-A67B-17598A36DCD2}"/>
              </a:ext>
            </a:extLst>
          </p:cNvPr>
          <p:cNvSpPr txBox="1">
            <a:spLocks/>
          </p:cNvSpPr>
          <p:nvPr/>
        </p:nvSpPr>
        <p:spPr>
          <a:xfrm>
            <a:off x="742793" y="213951"/>
            <a:ext cx="7238659" cy="44839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76809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4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2400" b="1" dirty="0"/>
              <a:t>Protection des données injectées dans les tuples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05ED789C-0B4C-4443-BBD6-E7FB3EF386FB}"/>
              </a:ext>
            </a:extLst>
          </p:cNvPr>
          <p:cNvSpPr txBox="1"/>
          <p:nvPr/>
        </p:nvSpPr>
        <p:spPr>
          <a:xfrm>
            <a:off x="3472232" y="2476897"/>
            <a:ext cx="3738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solidFill>
                  <a:srgbClr val="00B050"/>
                </a:solidFill>
              </a:rPr>
              <a:t>OK</a:t>
            </a:r>
          </a:p>
        </p:txBody>
      </p:sp>
      <p:pic>
        <p:nvPicPr>
          <p:cNvPr id="15" name="Image 14" descr="Une image contenant texte&#10;&#10;Description générée automatiquement">
            <a:extLst>
              <a:ext uri="{FF2B5EF4-FFF2-40B4-BE49-F238E27FC236}">
                <a16:creationId xmlns:a16="http://schemas.microsoft.com/office/drawing/2014/main" id="{16D33419-ED9C-44AE-BAF4-F2F4F41E04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728" y="173847"/>
            <a:ext cx="642189" cy="460235"/>
          </a:xfrm>
          <a:prstGeom prst="rect">
            <a:avLst/>
          </a:prstGeom>
        </p:spPr>
      </p:pic>
      <p:pic>
        <p:nvPicPr>
          <p:cNvPr id="38" name="Image 37">
            <a:extLst>
              <a:ext uri="{FF2B5EF4-FFF2-40B4-BE49-F238E27FC236}">
                <a16:creationId xmlns:a16="http://schemas.microsoft.com/office/drawing/2014/main" id="{3986CC1D-1167-41E7-A8D1-114913F9B5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814633"/>
            <a:ext cx="342900" cy="400050"/>
          </a:xfrm>
          <a:prstGeom prst="rect">
            <a:avLst/>
          </a:prstGeom>
        </p:spPr>
      </p:pic>
      <p:cxnSp>
        <p:nvCxnSpPr>
          <p:cNvPr id="48" name="Connecteur droit 47">
            <a:extLst>
              <a:ext uri="{FF2B5EF4-FFF2-40B4-BE49-F238E27FC236}">
                <a16:creationId xmlns:a16="http://schemas.microsoft.com/office/drawing/2014/main" id="{92D4C496-047F-40E8-BC9E-8A3F5016AECA}"/>
              </a:ext>
            </a:extLst>
          </p:cNvPr>
          <p:cNvCxnSpPr/>
          <p:nvPr/>
        </p:nvCxnSpPr>
        <p:spPr>
          <a:xfrm>
            <a:off x="0" y="807931"/>
            <a:ext cx="8567738" cy="0"/>
          </a:xfrm>
          <a:prstGeom prst="line">
            <a:avLst/>
          </a:prstGeom>
          <a:ln w="25400">
            <a:solidFill>
              <a:srgbClr val="00B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1" name="Espace réservé du numéro de diapositive 1">
            <a:extLst>
              <a:ext uri="{FF2B5EF4-FFF2-40B4-BE49-F238E27FC236}">
                <a16:creationId xmlns:a16="http://schemas.microsoft.com/office/drawing/2014/main" id="{44DB24FF-A229-4CA0-8272-374BE4972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93406" y="5420073"/>
            <a:ext cx="471491" cy="281449"/>
          </a:xfrm>
        </p:spPr>
        <p:txBody>
          <a:bodyPr/>
          <a:lstStyle/>
          <a:p>
            <a:fld id="{211527CB-DA45-4494-8092-3F008ECA875E}" type="slidenum">
              <a:rPr lang="fr-FR" smtClean="0"/>
              <a:t>27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83896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9" grpId="0" animBg="1"/>
      <p:bldP spid="68" grpId="0"/>
      <p:bldP spid="71" grpId="0"/>
      <p:bldP spid="72" grpId="0"/>
      <p:bldP spid="79" grpId="0"/>
      <p:bldP spid="81" grpId="0"/>
      <p:bldP spid="85" grpId="0" animBg="1"/>
      <p:bldP spid="118" grpId="0"/>
      <p:bldP spid="3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7" name="Connecteur droit avec flèche 136">
            <a:extLst>
              <a:ext uri="{FF2B5EF4-FFF2-40B4-BE49-F238E27FC236}">
                <a16:creationId xmlns:a16="http://schemas.microsoft.com/office/drawing/2014/main" id="{F3BD6371-A68B-488C-8DA8-2431F04FF8BE}"/>
              </a:ext>
            </a:extLst>
          </p:cNvPr>
          <p:cNvCxnSpPr>
            <a:cxnSpLocks/>
          </p:cNvCxnSpPr>
          <p:nvPr/>
        </p:nvCxnSpPr>
        <p:spPr>
          <a:xfrm>
            <a:off x="5120640" y="2089429"/>
            <a:ext cx="1502038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Connecteur droit avec flèche 140">
            <a:extLst>
              <a:ext uri="{FF2B5EF4-FFF2-40B4-BE49-F238E27FC236}">
                <a16:creationId xmlns:a16="http://schemas.microsoft.com/office/drawing/2014/main" id="{E9E490BE-1AF5-44D0-A5FE-5BCD3179CED1}"/>
              </a:ext>
            </a:extLst>
          </p:cNvPr>
          <p:cNvCxnSpPr>
            <a:cxnSpLocks/>
          </p:cNvCxnSpPr>
          <p:nvPr/>
        </p:nvCxnSpPr>
        <p:spPr>
          <a:xfrm>
            <a:off x="6583080" y="3491183"/>
            <a:ext cx="5944" cy="166778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Connecteur droit avec flèche 128">
            <a:extLst>
              <a:ext uri="{FF2B5EF4-FFF2-40B4-BE49-F238E27FC236}">
                <a16:creationId xmlns:a16="http://schemas.microsoft.com/office/drawing/2014/main" id="{009BD7AC-6C88-4464-B41E-55A83AB231D5}"/>
              </a:ext>
            </a:extLst>
          </p:cNvPr>
          <p:cNvCxnSpPr>
            <a:cxnSpLocks/>
          </p:cNvCxnSpPr>
          <p:nvPr/>
        </p:nvCxnSpPr>
        <p:spPr>
          <a:xfrm>
            <a:off x="1867158" y="3669752"/>
            <a:ext cx="0" cy="1448927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necteur droit avec flèche 122">
            <a:extLst>
              <a:ext uri="{FF2B5EF4-FFF2-40B4-BE49-F238E27FC236}">
                <a16:creationId xmlns:a16="http://schemas.microsoft.com/office/drawing/2014/main" id="{568067C0-B18F-4EB9-ACBA-DEB09A4D5021}"/>
              </a:ext>
            </a:extLst>
          </p:cNvPr>
          <p:cNvCxnSpPr>
            <a:cxnSpLocks/>
          </p:cNvCxnSpPr>
          <p:nvPr/>
        </p:nvCxnSpPr>
        <p:spPr>
          <a:xfrm>
            <a:off x="3884855" y="3686686"/>
            <a:ext cx="0" cy="1448927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onnecteur droit avec flèche 121">
            <a:extLst>
              <a:ext uri="{FF2B5EF4-FFF2-40B4-BE49-F238E27FC236}">
                <a16:creationId xmlns:a16="http://schemas.microsoft.com/office/drawing/2014/main" id="{28DDC75C-6F8E-412C-8FD5-57CF63B86663}"/>
              </a:ext>
            </a:extLst>
          </p:cNvPr>
          <p:cNvCxnSpPr>
            <a:cxnSpLocks/>
          </p:cNvCxnSpPr>
          <p:nvPr/>
        </p:nvCxnSpPr>
        <p:spPr>
          <a:xfrm flipV="1">
            <a:off x="1222572" y="744509"/>
            <a:ext cx="0" cy="1509751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onnecteur droit avec flèche 108">
            <a:extLst>
              <a:ext uri="{FF2B5EF4-FFF2-40B4-BE49-F238E27FC236}">
                <a16:creationId xmlns:a16="http://schemas.microsoft.com/office/drawing/2014/main" id="{4E27DF87-1E68-4CED-8910-40D85DBAC466}"/>
              </a:ext>
            </a:extLst>
          </p:cNvPr>
          <p:cNvCxnSpPr>
            <a:cxnSpLocks/>
          </p:cNvCxnSpPr>
          <p:nvPr/>
        </p:nvCxnSpPr>
        <p:spPr>
          <a:xfrm flipV="1">
            <a:off x="2583322" y="762453"/>
            <a:ext cx="0" cy="1509751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EF997563-94EE-408C-A2E3-C1F8A810EAAC}"/>
              </a:ext>
            </a:extLst>
          </p:cNvPr>
          <p:cNvSpPr/>
          <p:nvPr/>
        </p:nvSpPr>
        <p:spPr>
          <a:xfrm>
            <a:off x="167651" y="2194180"/>
            <a:ext cx="5374760" cy="14755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254" dirty="0">
              <a:solidFill>
                <a:schemeClr val="tx1"/>
              </a:solidFill>
            </a:endParaRP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A393EA90-B11C-4D1E-AD82-8DAD65B48431}"/>
              </a:ext>
            </a:extLst>
          </p:cNvPr>
          <p:cNvSpPr/>
          <p:nvPr/>
        </p:nvSpPr>
        <p:spPr>
          <a:xfrm>
            <a:off x="503967" y="204385"/>
            <a:ext cx="1202914" cy="565925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dirty="0">
                <a:solidFill>
                  <a:schemeClr val="tx1"/>
                </a:solidFill>
              </a:rPr>
              <a:t>Consommateur 1</a:t>
            </a: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306B3003-27AA-4553-8635-94B3A1315E50}"/>
              </a:ext>
            </a:extLst>
          </p:cNvPr>
          <p:cNvSpPr/>
          <p:nvPr/>
        </p:nvSpPr>
        <p:spPr>
          <a:xfrm>
            <a:off x="1983215" y="201253"/>
            <a:ext cx="1202915" cy="569057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dirty="0">
                <a:solidFill>
                  <a:schemeClr val="tx1"/>
                </a:solidFill>
              </a:rPr>
              <a:t>Agent contrat 1</a:t>
            </a:r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FE0D0476-0F7D-4315-A7FE-880D624B888B}"/>
              </a:ext>
            </a:extLst>
          </p:cNvPr>
          <p:cNvSpPr/>
          <p:nvPr/>
        </p:nvSpPr>
        <p:spPr>
          <a:xfrm>
            <a:off x="1298630" y="5122869"/>
            <a:ext cx="1172876" cy="56592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dirty="0">
                <a:solidFill>
                  <a:schemeClr val="tx1"/>
                </a:solidFill>
              </a:rPr>
              <a:t>Producteur 2</a:t>
            </a:r>
          </a:p>
        </p:txBody>
      </p:sp>
      <p:graphicFrame>
        <p:nvGraphicFramePr>
          <p:cNvPr id="8" name="Tableau 8">
            <a:extLst>
              <a:ext uri="{FF2B5EF4-FFF2-40B4-BE49-F238E27FC236}">
                <a16:creationId xmlns:a16="http://schemas.microsoft.com/office/drawing/2014/main" id="{83D6B144-DE58-439C-B612-C87BE0D09E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515435"/>
              </p:ext>
            </p:extLst>
          </p:nvPr>
        </p:nvGraphicFramePr>
        <p:xfrm>
          <a:off x="360270" y="2409861"/>
          <a:ext cx="4234274" cy="11462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6818">
                  <a:extLst>
                    <a:ext uri="{9D8B030D-6E8A-4147-A177-3AD203B41FA5}">
                      <a16:colId xmlns:a16="http://schemas.microsoft.com/office/drawing/2014/main" val="3415860902"/>
                    </a:ext>
                  </a:extLst>
                </a:gridCol>
                <a:gridCol w="981456">
                  <a:extLst>
                    <a:ext uri="{9D8B030D-6E8A-4147-A177-3AD203B41FA5}">
                      <a16:colId xmlns:a16="http://schemas.microsoft.com/office/drawing/2014/main" val="2157061312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1683732653"/>
                    </a:ext>
                  </a:extLst>
                </a:gridCol>
              </a:tblGrid>
              <a:tr h="261337">
                <a:tc>
                  <a:txBody>
                    <a:bodyPr/>
                    <a:lstStyle/>
                    <a:p>
                      <a:r>
                        <a:rPr lang="fr-FR" sz="700" dirty="0"/>
                        <a:t>Champ</a:t>
                      </a: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700" dirty="0"/>
                        <a:t>Valeur</a:t>
                      </a: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700" dirty="0"/>
                        <a:t>Visibilité</a:t>
                      </a: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0443738"/>
                  </a:ext>
                </a:extLst>
              </a:tr>
              <a:tr h="227926">
                <a:tc>
                  <a:txBody>
                    <a:bodyPr/>
                    <a:lstStyle/>
                    <a:p>
                      <a:r>
                        <a:rPr lang="fr-FR" sz="700" dirty="0"/>
                        <a:t>Consommateur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700" dirty="0"/>
                        <a:t>Consommateur 1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6809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700" dirty="0"/>
                        <a:t>Parties prenantes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2095778"/>
                  </a:ext>
                </a:extLst>
              </a:tr>
              <a:tr h="246297">
                <a:tc>
                  <a:txBody>
                    <a:bodyPr/>
                    <a:lstStyle/>
                    <a:p>
                      <a:r>
                        <a:rPr lang="fr-FR" sz="700" dirty="0"/>
                        <a:t>Agent contrat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700" dirty="0"/>
                        <a:t>Agent Contrat 1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6809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700" dirty="0"/>
                        <a:t>Parties prenantes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3422649"/>
                  </a:ext>
                </a:extLst>
              </a:tr>
              <a:tr h="410672">
                <a:tc>
                  <a:txBody>
                    <a:bodyPr/>
                    <a:lstStyle/>
                    <a:p>
                      <a:r>
                        <a:rPr lang="fr-FR" sz="700" dirty="0"/>
                        <a:t>Approvisionnements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700" dirty="0"/>
                        <a:t>Producteur 2 : 60W</a:t>
                      </a:r>
                    </a:p>
                    <a:p>
                      <a:r>
                        <a:rPr lang="fr-FR" sz="700" dirty="0"/>
                        <a:t>Producteur 3 : 40W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6809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700" dirty="0"/>
                        <a:t>Consommateur 1 + Agent Contrat 1 + Producteur 2 </a:t>
                      </a:r>
                    </a:p>
                    <a:p>
                      <a:pPr marL="0" marR="0" lvl="0" indent="0" algn="l" defTabSz="76809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700" dirty="0"/>
                        <a:t>Consommateur 1 + Agent Contrat 1 + Producteur 3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3161511"/>
                  </a:ext>
                </a:extLst>
              </a:tr>
            </a:tbl>
          </a:graphicData>
        </a:graphic>
      </p:graphicFrame>
      <p:sp>
        <p:nvSpPr>
          <p:cNvPr id="92" name="Rectangle 91">
            <a:extLst>
              <a:ext uri="{FF2B5EF4-FFF2-40B4-BE49-F238E27FC236}">
                <a16:creationId xmlns:a16="http://schemas.microsoft.com/office/drawing/2014/main" id="{10D53478-F59E-44AD-AF97-119BDEA801D4}"/>
              </a:ext>
            </a:extLst>
          </p:cNvPr>
          <p:cNvSpPr/>
          <p:nvPr/>
        </p:nvSpPr>
        <p:spPr>
          <a:xfrm>
            <a:off x="3367888" y="5138751"/>
            <a:ext cx="1172876" cy="56592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dirty="0">
                <a:solidFill>
                  <a:schemeClr val="tx1"/>
                </a:solidFill>
              </a:rPr>
              <a:t>Producteur 3</a:t>
            </a:r>
          </a:p>
        </p:txBody>
      </p:sp>
      <p:graphicFrame>
        <p:nvGraphicFramePr>
          <p:cNvPr id="99" name="Tableau 8">
            <a:extLst>
              <a:ext uri="{FF2B5EF4-FFF2-40B4-BE49-F238E27FC236}">
                <a16:creationId xmlns:a16="http://schemas.microsoft.com/office/drawing/2014/main" id="{1F4473BE-9B98-4749-817B-A52B45BFF0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1202188"/>
              </p:ext>
            </p:extLst>
          </p:nvPr>
        </p:nvGraphicFramePr>
        <p:xfrm>
          <a:off x="829844" y="1023386"/>
          <a:ext cx="2180551" cy="9096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3236">
                  <a:extLst>
                    <a:ext uri="{9D8B030D-6E8A-4147-A177-3AD203B41FA5}">
                      <a16:colId xmlns:a16="http://schemas.microsoft.com/office/drawing/2014/main" val="3415860902"/>
                    </a:ext>
                  </a:extLst>
                </a:gridCol>
                <a:gridCol w="1227315">
                  <a:extLst>
                    <a:ext uri="{9D8B030D-6E8A-4147-A177-3AD203B41FA5}">
                      <a16:colId xmlns:a16="http://schemas.microsoft.com/office/drawing/2014/main" val="2157061312"/>
                    </a:ext>
                  </a:extLst>
                </a:gridCol>
              </a:tblGrid>
              <a:tr h="200422">
                <a:tc>
                  <a:txBody>
                    <a:bodyPr/>
                    <a:lstStyle/>
                    <a:p>
                      <a:r>
                        <a:rPr lang="fr-FR" sz="700" dirty="0"/>
                        <a:t>Champ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700" dirty="0"/>
                        <a:t>Valeur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0443738"/>
                  </a:ext>
                </a:extLst>
              </a:tr>
              <a:tr h="200422">
                <a:tc>
                  <a:txBody>
                    <a:bodyPr/>
                    <a:lstStyle/>
                    <a:p>
                      <a:r>
                        <a:rPr lang="fr-FR" sz="700" dirty="0"/>
                        <a:t>Consommateur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700" dirty="0"/>
                        <a:t>Consommateur 1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2095778"/>
                  </a:ext>
                </a:extLst>
              </a:tr>
              <a:tr h="200422">
                <a:tc>
                  <a:txBody>
                    <a:bodyPr/>
                    <a:lstStyle/>
                    <a:p>
                      <a:r>
                        <a:rPr lang="fr-FR" sz="700" dirty="0"/>
                        <a:t>Agent contrat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700" dirty="0"/>
                        <a:t>Agent Contrat 1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3422649"/>
                  </a:ext>
                </a:extLst>
              </a:tr>
              <a:tr h="308341">
                <a:tc>
                  <a:txBody>
                    <a:bodyPr/>
                    <a:lstStyle/>
                    <a:p>
                      <a:r>
                        <a:rPr lang="fr-FR" sz="700" dirty="0"/>
                        <a:t>Approvisionnements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700" dirty="0"/>
                        <a:t>Producteur 2 : 60W</a:t>
                      </a:r>
                    </a:p>
                    <a:p>
                      <a:r>
                        <a:rPr lang="fr-FR" sz="700" dirty="0"/>
                        <a:t>Producteur 3 : 40W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3161511"/>
                  </a:ext>
                </a:extLst>
              </a:tr>
            </a:tbl>
          </a:graphicData>
        </a:graphic>
      </p:graphicFrame>
      <p:graphicFrame>
        <p:nvGraphicFramePr>
          <p:cNvPr id="102" name="Tableau 8">
            <a:extLst>
              <a:ext uri="{FF2B5EF4-FFF2-40B4-BE49-F238E27FC236}">
                <a16:creationId xmlns:a16="http://schemas.microsoft.com/office/drawing/2014/main" id="{5CC530EC-BAC1-448B-B674-0CEBF36B85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9012775"/>
              </p:ext>
            </p:extLst>
          </p:nvPr>
        </p:nvGraphicFramePr>
        <p:xfrm>
          <a:off x="424743" y="3930939"/>
          <a:ext cx="2306742" cy="8748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8153">
                  <a:extLst>
                    <a:ext uri="{9D8B030D-6E8A-4147-A177-3AD203B41FA5}">
                      <a16:colId xmlns:a16="http://schemas.microsoft.com/office/drawing/2014/main" val="3415860902"/>
                    </a:ext>
                  </a:extLst>
                </a:gridCol>
                <a:gridCol w="1058589">
                  <a:extLst>
                    <a:ext uri="{9D8B030D-6E8A-4147-A177-3AD203B41FA5}">
                      <a16:colId xmlns:a16="http://schemas.microsoft.com/office/drawing/2014/main" val="215706131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fr-FR" sz="800" dirty="0"/>
                        <a:t>Champ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800" dirty="0"/>
                        <a:t>Valeur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0443738"/>
                  </a:ext>
                </a:extLst>
              </a:tr>
              <a:tr h="219900">
                <a:tc>
                  <a:txBody>
                    <a:bodyPr/>
                    <a:lstStyle/>
                    <a:p>
                      <a:r>
                        <a:rPr lang="fr-FR" sz="800" dirty="0"/>
                        <a:t>Consommateur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800" dirty="0"/>
                        <a:t>Consommateur 1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2095778"/>
                  </a:ext>
                </a:extLst>
              </a:tr>
              <a:tr h="219900">
                <a:tc>
                  <a:txBody>
                    <a:bodyPr/>
                    <a:lstStyle/>
                    <a:p>
                      <a:r>
                        <a:rPr lang="fr-FR" sz="800" dirty="0"/>
                        <a:t>Agent contrat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800" dirty="0"/>
                        <a:t>Agent Contrat 1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3422649"/>
                  </a:ext>
                </a:extLst>
              </a:tr>
              <a:tr h="221730">
                <a:tc>
                  <a:txBody>
                    <a:bodyPr/>
                    <a:lstStyle/>
                    <a:p>
                      <a:r>
                        <a:rPr lang="fr-FR" sz="800" dirty="0"/>
                        <a:t>Approvisionnements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800" dirty="0"/>
                        <a:t>Producteur 2 : 60W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3161511"/>
                  </a:ext>
                </a:extLst>
              </a:tr>
            </a:tbl>
          </a:graphicData>
        </a:graphic>
      </p:graphicFrame>
      <p:graphicFrame>
        <p:nvGraphicFramePr>
          <p:cNvPr id="103" name="Tableau 8">
            <a:extLst>
              <a:ext uri="{FF2B5EF4-FFF2-40B4-BE49-F238E27FC236}">
                <a16:creationId xmlns:a16="http://schemas.microsoft.com/office/drawing/2014/main" id="{28EC1E92-91D6-4FEF-BAB3-C1BBB5973A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2310675"/>
              </p:ext>
            </p:extLst>
          </p:nvPr>
        </p:nvGraphicFramePr>
        <p:xfrm>
          <a:off x="3231954" y="3930939"/>
          <a:ext cx="2306742" cy="8748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8153">
                  <a:extLst>
                    <a:ext uri="{9D8B030D-6E8A-4147-A177-3AD203B41FA5}">
                      <a16:colId xmlns:a16="http://schemas.microsoft.com/office/drawing/2014/main" val="3415860902"/>
                    </a:ext>
                  </a:extLst>
                </a:gridCol>
                <a:gridCol w="1058589">
                  <a:extLst>
                    <a:ext uri="{9D8B030D-6E8A-4147-A177-3AD203B41FA5}">
                      <a16:colId xmlns:a16="http://schemas.microsoft.com/office/drawing/2014/main" val="215706131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fr-FR" sz="800" dirty="0"/>
                        <a:t>Champ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800" dirty="0"/>
                        <a:t>Valeur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0443738"/>
                  </a:ext>
                </a:extLst>
              </a:tr>
              <a:tr h="219900">
                <a:tc>
                  <a:txBody>
                    <a:bodyPr/>
                    <a:lstStyle/>
                    <a:p>
                      <a:r>
                        <a:rPr lang="fr-FR" sz="800" dirty="0"/>
                        <a:t>Consommateur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800" dirty="0"/>
                        <a:t>Consommateur 1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2095778"/>
                  </a:ext>
                </a:extLst>
              </a:tr>
              <a:tr h="219900">
                <a:tc>
                  <a:txBody>
                    <a:bodyPr/>
                    <a:lstStyle/>
                    <a:p>
                      <a:r>
                        <a:rPr lang="fr-FR" sz="800" dirty="0"/>
                        <a:t>Agent contrat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800" dirty="0"/>
                        <a:t>Agent Contrat 1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3422649"/>
                  </a:ext>
                </a:extLst>
              </a:tr>
              <a:tr h="221730">
                <a:tc>
                  <a:txBody>
                    <a:bodyPr/>
                    <a:lstStyle/>
                    <a:p>
                      <a:r>
                        <a:rPr lang="fr-FR" sz="800" dirty="0"/>
                        <a:t>Approvisionnements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800" dirty="0"/>
                        <a:t>Producteur 3 : 40W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3161511"/>
                  </a:ext>
                </a:extLst>
              </a:tr>
            </a:tbl>
          </a:graphicData>
        </a:graphic>
      </p:graphicFrame>
      <p:sp>
        <p:nvSpPr>
          <p:cNvPr id="113" name="Rectangle 112">
            <a:extLst>
              <a:ext uri="{FF2B5EF4-FFF2-40B4-BE49-F238E27FC236}">
                <a16:creationId xmlns:a16="http://schemas.microsoft.com/office/drawing/2014/main" id="{DB88C543-EAF1-4086-9C7E-49648C560082}"/>
              </a:ext>
            </a:extLst>
          </p:cNvPr>
          <p:cNvSpPr/>
          <p:nvPr/>
        </p:nvSpPr>
        <p:spPr>
          <a:xfrm>
            <a:off x="6096232" y="5133008"/>
            <a:ext cx="1172876" cy="56592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dirty="0">
                <a:solidFill>
                  <a:schemeClr val="tx1"/>
                </a:solidFill>
              </a:rPr>
              <a:t>Producteur 1</a:t>
            </a: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9A7D9E50-ACCE-47DE-B31E-AA837E1F5198}"/>
              </a:ext>
            </a:extLst>
          </p:cNvPr>
          <p:cNvSpPr/>
          <p:nvPr/>
        </p:nvSpPr>
        <p:spPr>
          <a:xfrm>
            <a:off x="6667650" y="204385"/>
            <a:ext cx="1202914" cy="565925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dirty="0">
                <a:solidFill>
                  <a:schemeClr val="tx1"/>
                </a:solidFill>
              </a:rPr>
              <a:t>Consommateur 2</a:t>
            </a: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4140F321-D5EE-4550-AEF6-7337EAC14E9B}"/>
              </a:ext>
            </a:extLst>
          </p:cNvPr>
          <p:cNvSpPr/>
          <p:nvPr/>
        </p:nvSpPr>
        <p:spPr>
          <a:xfrm>
            <a:off x="6667650" y="1002715"/>
            <a:ext cx="1202914" cy="565925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dirty="0">
                <a:solidFill>
                  <a:schemeClr val="tx1"/>
                </a:solidFill>
              </a:rPr>
              <a:t>Consommateur 3</a:t>
            </a: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B97F9BCF-559C-4C3D-B81E-C8DCB9B126FA}"/>
              </a:ext>
            </a:extLst>
          </p:cNvPr>
          <p:cNvSpPr/>
          <p:nvPr/>
        </p:nvSpPr>
        <p:spPr>
          <a:xfrm>
            <a:off x="6682669" y="1829707"/>
            <a:ext cx="1202915" cy="569057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dirty="0">
                <a:solidFill>
                  <a:schemeClr val="tx1"/>
                </a:solidFill>
              </a:rPr>
              <a:t>Agent contrat 2</a:t>
            </a: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53B5BE9C-4C53-4B9C-B02F-B3B0F06CE386}"/>
              </a:ext>
            </a:extLst>
          </p:cNvPr>
          <p:cNvSpPr/>
          <p:nvPr/>
        </p:nvSpPr>
        <p:spPr>
          <a:xfrm>
            <a:off x="6682670" y="2658264"/>
            <a:ext cx="1202915" cy="569057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dirty="0">
                <a:solidFill>
                  <a:schemeClr val="tx1"/>
                </a:solidFill>
              </a:rPr>
              <a:t>Agent contrat 3</a:t>
            </a:r>
          </a:p>
        </p:txBody>
      </p:sp>
      <p:cxnSp>
        <p:nvCxnSpPr>
          <p:cNvPr id="131" name="Connecteur droit avec flèche 130">
            <a:extLst>
              <a:ext uri="{FF2B5EF4-FFF2-40B4-BE49-F238E27FC236}">
                <a16:creationId xmlns:a16="http://schemas.microsoft.com/office/drawing/2014/main" id="{FFB032D7-A15A-4224-B26C-360AFDFD5E34}"/>
              </a:ext>
            </a:extLst>
          </p:cNvPr>
          <p:cNvCxnSpPr>
            <a:cxnSpLocks/>
          </p:cNvCxnSpPr>
          <p:nvPr/>
        </p:nvCxnSpPr>
        <p:spPr>
          <a:xfrm>
            <a:off x="5120640" y="506290"/>
            <a:ext cx="1510595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Connecteur droit avec flèche 135">
            <a:extLst>
              <a:ext uri="{FF2B5EF4-FFF2-40B4-BE49-F238E27FC236}">
                <a16:creationId xmlns:a16="http://schemas.microsoft.com/office/drawing/2014/main" id="{68CE5765-6AA7-405B-B3D5-575BB60BD747}"/>
              </a:ext>
            </a:extLst>
          </p:cNvPr>
          <p:cNvCxnSpPr>
            <a:cxnSpLocks/>
          </p:cNvCxnSpPr>
          <p:nvPr/>
        </p:nvCxnSpPr>
        <p:spPr>
          <a:xfrm>
            <a:off x="5120640" y="1310454"/>
            <a:ext cx="1502038" cy="422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Connecteur droit avec flèche 137">
            <a:extLst>
              <a:ext uri="{FF2B5EF4-FFF2-40B4-BE49-F238E27FC236}">
                <a16:creationId xmlns:a16="http://schemas.microsoft.com/office/drawing/2014/main" id="{EE385EB2-FA4E-4753-93D2-55F1913FB997}"/>
              </a:ext>
            </a:extLst>
          </p:cNvPr>
          <p:cNvCxnSpPr>
            <a:cxnSpLocks/>
            <a:stCxn id="19" idx="3"/>
            <a:endCxn id="119" idx="1"/>
          </p:cNvCxnSpPr>
          <p:nvPr/>
        </p:nvCxnSpPr>
        <p:spPr>
          <a:xfrm>
            <a:off x="5542411" y="2931966"/>
            <a:ext cx="1140259" cy="10827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onnecteur droit avec flèche 142">
            <a:extLst>
              <a:ext uri="{FF2B5EF4-FFF2-40B4-BE49-F238E27FC236}">
                <a16:creationId xmlns:a16="http://schemas.microsoft.com/office/drawing/2014/main" id="{A96D5006-54BC-4146-8D78-F6A32AA86BF3}"/>
              </a:ext>
            </a:extLst>
          </p:cNvPr>
          <p:cNvCxnSpPr>
            <a:cxnSpLocks/>
          </p:cNvCxnSpPr>
          <p:nvPr/>
        </p:nvCxnSpPr>
        <p:spPr>
          <a:xfrm>
            <a:off x="5538696" y="3491183"/>
            <a:ext cx="1083982" cy="0"/>
          </a:xfrm>
          <a:prstGeom prst="straightConnector1">
            <a:avLst/>
          </a:prstGeom>
          <a:ln w="508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Connecteur droit avec flèche 143">
            <a:extLst>
              <a:ext uri="{FF2B5EF4-FFF2-40B4-BE49-F238E27FC236}">
                <a16:creationId xmlns:a16="http://schemas.microsoft.com/office/drawing/2014/main" id="{5E02C249-A715-4F8D-B89D-64EFD0C7D2DA}"/>
              </a:ext>
            </a:extLst>
          </p:cNvPr>
          <p:cNvCxnSpPr>
            <a:cxnSpLocks/>
          </p:cNvCxnSpPr>
          <p:nvPr/>
        </p:nvCxnSpPr>
        <p:spPr>
          <a:xfrm flipV="1">
            <a:off x="5120640" y="543431"/>
            <a:ext cx="15903" cy="1710829"/>
          </a:xfrm>
          <a:prstGeom prst="straightConnector1">
            <a:avLst/>
          </a:prstGeom>
          <a:ln w="508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2" name="Image 151">
            <a:extLst>
              <a:ext uri="{FF2B5EF4-FFF2-40B4-BE49-F238E27FC236}">
                <a16:creationId xmlns:a16="http://schemas.microsoft.com/office/drawing/2014/main" id="{21C7AAB6-D0F2-4A6B-ABD5-429087F961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0096" y="377475"/>
            <a:ext cx="343126" cy="301631"/>
          </a:xfrm>
          <a:prstGeom prst="rect">
            <a:avLst/>
          </a:prstGeom>
        </p:spPr>
      </p:pic>
      <p:sp>
        <p:nvSpPr>
          <p:cNvPr id="32" name="ZoneTexte 31">
            <a:extLst>
              <a:ext uri="{FF2B5EF4-FFF2-40B4-BE49-F238E27FC236}">
                <a16:creationId xmlns:a16="http://schemas.microsoft.com/office/drawing/2014/main" id="{387A33C9-CEB5-439A-86AA-4C6AC4012B6B}"/>
              </a:ext>
            </a:extLst>
          </p:cNvPr>
          <p:cNvSpPr txBox="1"/>
          <p:nvPr/>
        </p:nvSpPr>
        <p:spPr>
          <a:xfrm>
            <a:off x="4968923" y="248542"/>
            <a:ext cx="77296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900" dirty="0">
                <a:solidFill>
                  <a:srgbClr val="FF0000"/>
                </a:solidFill>
              </a:rPr>
              <a:t>Accès refusé</a:t>
            </a:r>
          </a:p>
        </p:txBody>
      </p:sp>
      <p:pic>
        <p:nvPicPr>
          <p:cNvPr id="33" name="Image 32">
            <a:extLst>
              <a:ext uri="{FF2B5EF4-FFF2-40B4-BE49-F238E27FC236}">
                <a16:creationId xmlns:a16="http://schemas.microsoft.com/office/drawing/2014/main" id="{0D5255EC-3830-44E3-8418-1B89469A68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8937" y="1169047"/>
            <a:ext cx="343126" cy="301631"/>
          </a:xfrm>
          <a:prstGeom prst="rect">
            <a:avLst/>
          </a:prstGeom>
        </p:spPr>
      </p:pic>
      <p:pic>
        <p:nvPicPr>
          <p:cNvPr id="35" name="Image 34">
            <a:extLst>
              <a:ext uri="{FF2B5EF4-FFF2-40B4-BE49-F238E27FC236}">
                <a16:creationId xmlns:a16="http://schemas.microsoft.com/office/drawing/2014/main" id="{5E7F2160-748F-482D-A4CF-1F5976F856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5248" y="1980972"/>
            <a:ext cx="343126" cy="301631"/>
          </a:xfrm>
          <a:prstGeom prst="rect">
            <a:avLst/>
          </a:prstGeom>
        </p:spPr>
      </p:pic>
      <p:pic>
        <p:nvPicPr>
          <p:cNvPr id="37" name="Image 36">
            <a:extLst>
              <a:ext uri="{FF2B5EF4-FFF2-40B4-BE49-F238E27FC236}">
                <a16:creationId xmlns:a16="http://schemas.microsoft.com/office/drawing/2014/main" id="{844FA1DA-373E-4A20-AF95-85BBD39BAA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0742" y="2767681"/>
            <a:ext cx="343126" cy="301631"/>
          </a:xfrm>
          <a:prstGeom prst="rect">
            <a:avLst/>
          </a:prstGeom>
        </p:spPr>
      </p:pic>
      <p:pic>
        <p:nvPicPr>
          <p:cNvPr id="39" name="Image 38">
            <a:extLst>
              <a:ext uri="{FF2B5EF4-FFF2-40B4-BE49-F238E27FC236}">
                <a16:creationId xmlns:a16="http://schemas.microsoft.com/office/drawing/2014/main" id="{50F2E631-0260-4C9E-BFEB-9EE0B42974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1517" y="4139785"/>
            <a:ext cx="343126" cy="301631"/>
          </a:xfrm>
          <a:prstGeom prst="rect">
            <a:avLst/>
          </a:prstGeom>
        </p:spPr>
      </p:pic>
      <p:sp>
        <p:nvSpPr>
          <p:cNvPr id="40" name="ZoneTexte 39">
            <a:extLst>
              <a:ext uri="{FF2B5EF4-FFF2-40B4-BE49-F238E27FC236}">
                <a16:creationId xmlns:a16="http://schemas.microsoft.com/office/drawing/2014/main" id="{4FC54408-4154-4025-9A9D-5F590735138D}"/>
              </a:ext>
            </a:extLst>
          </p:cNvPr>
          <p:cNvSpPr txBox="1"/>
          <p:nvPr/>
        </p:nvSpPr>
        <p:spPr>
          <a:xfrm>
            <a:off x="4892389" y="1079622"/>
            <a:ext cx="77296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900" dirty="0">
                <a:solidFill>
                  <a:srgbClr val="FF0000"/>
                </a:solidFill>
              </a:rPr>
              <a:t>Accès refusé</a:t>
            </a: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C711DB2A-FE5C-441C-9C54-8AC64D4C7703}"/>
              </a:ext>
            </a:extLst>
          </p:cNvPr>
          <p:cNvSpPr txBox="1"/>
          <p:nvPr/>
        </p:nvSpPr>
        <p:spPr>
          <a:xfrm>
            <a:off x="4979843" y="1840027"/>
            <a:ext cx="77296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900" dirty="0">
                <a:solidFill>
                  <a:srgbClr val="FF0000"/>
                </a:solidFill>
              </a:rPr>
              <a:t>Accès refusé</a:t>
            </a: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9E689410-11D5-4BDF-8D13-6135AF93570A}"/>
              </a:ext>
            </a:extLst>
          </p:cNvPr>
          <p:cNvSpPr txBox="1"/>
          <p:nvPr/>
        </p:nvSpPr>
        <p:spPr>
          <a:xfrm>
            <a:off x="5098690" y="2656852"/>
            <a:ext cx="77296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900" dirty="0">
                <a:solidFill>
                  <a:srgbClr val="FF0000"/>
                </a:solidFill>
              </a:rPr>
              <a:t>Accès refusé</a:t>
            </a:r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74529610-68B0-4325-B195-184559FA5D75}"/>
              </a:ext>
            </a:extLst>
          </p:cNvPr>
          <p:cNvSpPr txBox="1"/>
          <p:nvPr/>
        </p:nvSpPr>
        <p:spPr>
          <a:xfrm>
            <a:off x="6783423" y="4144877"/>
            <a:ext cx="77296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900" dirty="0">
                <a:solidFill>
                  <a:srgbClr val="FF0000"/>
                </a:solidFill>
              </a:rPr>
              <a:t>Accès refusé</a:t>
            </a:r>
          </a:p>
        </p:txBody>
      </p:sp>
      <p:sp>
        <p:nvSpPr>
          <p:cNvPr id="38" name="Espace réservé du numéro de diapositive 1">
            <a:extLst>
              <a:ext uri="{FF2B5EF4-FFF2-40B4-BE49-F238E27FC236}">
                <a16:creationId xmlns:a16="http://schemas.microsoft.com/office/drawing/2014/main" id="{2CF59CDA-D4A6-44BE-A07F-B9511A381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93406" y="5420073"/>
            <a:ext cx="471491" cy="281449"/>
          </a:xfrm>
        </p:spPr>
        <p:txBody>
          <a:bodyPr/>
          <a:lstStyle/>
          <a:p>
            <a:fld id="{211527CB-DA45-4494-8092-3F008ECA875E}" type="slidenum">
              <a:rPr lang="fr-FR" smtClean="0"/>
              <a:t>28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832163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>
            <a:extLst>
              <a:ext uri="{FF2B5EF4-FFF2-40B4-BE49-F238E27FC236}">
                <a16:creationId xmlns:a16="http://schemas.microsoft.com/office/drawing/2014/main" id="{5C11B367-0B04-426B-96F6-B4DE1AFAC3FA}"/>
              </a:ext>
            </a:extLst>
          </p:cNvPr>
          <p:cNvSpPr txBox="1">
            <a:spLocks/>
          </p:cNvSpPr>
          <p:nvPr/>
        </p:nvSpPr>
        <p:spPr>
          <a:xfrm>
            <a:off x="746289" y="196111"/>
            <a:ext cx="5966582" cy="52760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76809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96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400" b="1" dirty="0"/>
              <a:t>Démo requête urgente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212D2E4F-245C-4653-B068-1D782AF902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1827" y="340965"/>
            <a:ext cx="2864331" cy="840735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58F33B12-DD15-49B7-A162-7F28143749FE}"/>
              </a:ext>
            </a:extLst>
          </p:cNvPr>
          <p:cNvSpPr txBox="1"/>
          <p:nvPr/>
        </p:nvSpPr>
        <p:spPr>
          <a:xfrm>
            <a:off x="80728" y="5408971"/>
            <a:ext cx="19278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(27 secondes)</a:t>
            </a:r>
          </a:p>
        </p:txBody>
      </p:sp>
      <p:pic>
        <p:nvPicPr>
          <p:cNvPr id="12" name="Picture 2" descr="Vidéos |">
            <a:extLst>
              <a:ext uri="{FF2B5EF4-FFF2-40B4-BE49-F238E27FC236}">
                <a16:creationId xmlns:a16="http://schemas.microsoft.com/office/drawing/2014/main" id="{9B03B2AB-BAB2-41FD-AB6B-D4D9F70586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28" y="140160"/>
            <a:ext cx="706410" cy="527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2-requête urgente">
            <a:hlinkClick r:id="" action="ppaction://media"/>
            <a:extLst>
              <a:ext uri="{FF2B5EF4-FFF2-40B4-BE49-F238E27FC236}">
                <a16:creationId xmlns:a16="http://schemas.microsoft.com/office/drawing/2014/main" id="{3E0084F2-8E8A-44AE-96AA-1D5BC5003118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4688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33900" y="1274898"/>
            <a:ext cx="8299938" cy="3687836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329D16AC-052B-48FC-A03F-07B86856EB4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814633"/>
            <a:ext cx="342900" cy="400050"/>
          </a:xfrm>
          <a:prstGeom prst="rect">
            <a:avLst/>
          </a:prstGeom>
        </p:spPr>
      </p:pic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90173689-E9CB-4936-A140-48E8B2BEB38E}"/>
              </a:ext>
            </a:extLst>
          </p:cNvPr>
          <p:cNvCxnSpPr/>
          <p:nvPr/>
        </p:nvCxnSpPr>
        <p:spPr>
          <a:xfrm>
            <a:off x="0" y="807931"/>
            <a:ext cx="8567738" cy="0"/>
          </a:xfrm>
          <a:prstGeom prst="line">
            <a:avLst/>
          </a:prstGeom>
          <a:ln w="25400">
            <a:solidFill>
              <a:srgbClr val="00B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6" name="Espace réservé du numéro de diapositive 1">
            <a:extLst>
              <a:ext uri="{FF2B5EF4-FFF2-40B4-BE49-F238E27FC236}">
                <a16:creationId xmlns:a16="http://schemas.microsoft.com/office/drawing/2014/main" id="{90FC98F5-FDB7-4375-A931-C9AE81086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93406" y="5420073"/>
            <a:ext cx="471491" cy="281449"/>
          </a:xfrm>
        </p:spPr>
        <p:txBody>
          <a:bodyPr/>
          <a:lstStyle/>
          <a:p>
            <a:fld id="{211527CB-DA45-4494-8092-3F008ECA875E}" type="slidenum">
              <a:rPr lang="fr-FR" smtClean="0"/>
              <a:t>29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9356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298"/>
    </mc:Choice>
    <mc:Fallback xmlns="">
      <p:transition spd="slow" advTm="172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62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 18">
            <a:extLst>
              <a:ext uri="{FF2B5EF4-FFF2-40B4-BE49-F238E27FC236}">
                <a16:creationId xmlns:a16="http://schemas.microsoft.com/office/drawing/2014/main" id="{DEA98C4D-F293-4846-AF9B-2503FBBF90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14633"/>
            <a:ext cx="342900" cy="400050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AAF32453-8813-4C5D-9428-9787E20876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1827" y="340965"/>
            <a:ext cx="2864331" cy="840735"/>
          </a:xfrm>
          <a:prstGeom prst="rect">
            <a:avLst/>
          </a:prstGeom>
        </p:spPr>
      </p:pic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B382575F-E14B-41F8-BAB7-AD2C9897DEDE}"/>
              </a:ext>
            </a:extLst>
          </p:cNvPr>
          <p:cNvCxnSpPr/>
          <p:nvPr/>
        </p:nvCxnSpPr>
        <p:spPr>
          <a:xfrm>
            <a:off x="0" y="807931"/>
            <a:ext cx="8567738" cy="0"/>
          </a:xfrm>
          <a:prstGeom prst="line">
            <a:avLst/>
          </a:prstGeom>
          <a:ln w="25400">
            <a:solidFill>
              <a:srgbClr val="00B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" name="Titre 1">
            <a:extLst>
              <a:ext uri="{FF2B5EF4-FFF2-40B4-BE49-F238E27FC236}">
                <a16:creationId xmlns:a16="http://schemas.microsoft.com/office/drawing/2014/main" id="{869BB6F3-1DB7-47BC-8FD1-A170BA44B7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835" y="242531"/>
            <a:ext cx="7389674" cy="448395"/>
          </a:xfrm>
        </p:spPr>
        <p:txBody>
          <a:bodyPr>
            <a:normAutofit/>
          </a:bodyPr>
          <a:lstStyle/>
          <a:p>
            <a:r>
              <a:rPr lang="fr-FR" sz="2400" b="1" dirty="0"/>
              <a:t>Présentation des missions</a:t>
            </a:r>
          </a:p>
        </p:txBody>
      </p:sp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8EC22CCA-2BC7-40CD-87D0-B07BF671607F}"/>
              </a:ext>
            </a:extLst>
          </p:cNvPr>
          <p:cNvSpPr txBox="1">
            <a:spLocks/>
          </p:cNvSpPr>
          <p:nvPr/>
        </p:nvSpPr>
        <p:spPr>
          <a:xfrm>
            <a:off x="454843" y="1648666"/>
            <a:ext cx="5918480" cy="28166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192024" indent="-192024" algn="l" defTabSz="768096" rtl="0" eaLnBrk="1" latinLnBrk="0" hangingPunct="1">
              <a:lnSpc>
                <a:spcPct val="90000"/>
              </a:lnSpc>
              <a:spcBef>
                <a:spcPts val="840"/>
              </a:spcBef>
              <a:buFont typeface="Arial" panose="020B0604020202020204" pitchFamily="34" charset="0"/>
              <a:buChar char="•"/>
              <a:defRPr sz="23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72" indent="-192024" algn="l" defTabSz="768096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20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0120" indent="-192024" algn="l" defTabSz="768096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6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44168" indent="-192024" algn="l" defTabSz="768096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1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28216" indent="-192024" algn="l" defTabSz="768096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1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12264" indent="-192024" algn="l" defTabSz="768096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1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96312" indent="-192024" algn="l" defTabSz="768096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1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80360" indent="-192024" algn="l" defTabSz="768096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1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64408" indent="-192024" algn="l" defTabSz="768096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1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400" dirty="0"/>
              <a:t>Modèle de coordination pour les échanges d'énergie</a:t>
            </a:r>
          </a:p>
        </p:txBody>
      </p: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1AC6BEBA-1759-4422-AA8C-75A8DB44A549}"/>
              </a:ext>
            </a:extLst>
          </p:cNvPr>
          <p:cNvSpPr txBox="1">
            <a:spLocks/>
          </p:cNvSpPr>
          <p:nvPr/>
        </p:nvSpPr>
        <p:spPr>
          <a:xfrm>
            <a:off x="452215" y="2064310"/>
            <a:ext cx="5808210" cy="3376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92024" indent="-192024" algn="l" defTabSz="768096" rtl="0" eaLnBrk="1" latinLnBrk="0" hangingPunct="1">
              <a:lnSpc>
                <a:spcPct val="90000"/>
              </a:lnSpc>
              <a:spcBef>
                <a:spcPts val="840"/>
              </a:spcBef>
              <a:buFont typeface="Arial" panose="020B0604020202020204" pitchFamily="34" charset="0"/>
              <a:buChar char="•"/>
              <a:defRPr sz="23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72" indent="-192024" algn="l" defTabSz="768096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20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0120" indent="-192024" algn="l" defTabSz="768096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6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44168" indent="-192024" algn="l" defTabSz="768096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1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28216" indent="-192024" algn="l" defTabSz="768096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1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12264" indent="-192024" algn="l" defTabSz="768096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1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96312" indent="-192024" algn="l" defTabSz="768096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1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80360" indent="-192024" algn="l" defTabSz="768096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1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64408" indent="-192024" algn="l" defTabSz="768096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1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400" dirty="0"/>
              <a:t>Régulation de l'énergie de manière instantanée et pro-active</a:t>
            </a:r>
          </a:p>
        </p:txBody>
      </p:sp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FBEF2984-EB89-4E0F-8661-F8C06A2A8A06}"/>
              </a:ext>
            </a:extLst>
          </p:cNvPr>
          <p:cNvSpPr txBox="1">
            <a:spLocks/>
          </p:cNvSpPr>
          <p:nvPr/>
        </p:nvSpPr>
        <p:spPr>
          <a:xfrm>
            <a:off x="454842" y="2531855"/>
            <a:ext cx="6634413" cy="3376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92024" indent="-192024" algn="l" defTabSz="768096" rtl="0" eaLnBrk="1" latinLnBrk="0" hangingPunct="1">
              <a:lnSpc>
                <a:spcPct val="90000"/>
              </a:lnSpc>
              <a:spcBef>
                <a:spcPts val="840"/>
              </a:spcBef>
              <a:buFont typeface="Arial" panose="020B0604020202020204" pitchFamily="34" charset="0"/>
              <a:buChar char="•"/>
              <a:defRPr sz="23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72" indent="-192024" algn="l" defTabSz="768096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20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0120" indent="-192024" algn="l" defTabSz="768096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6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44168" indent="-192024" algn="l" defTabSz="768096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1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28216" indent="-192024" algn="l" defTabSz="768096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1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12264" indent="-192024" algn="l" defTabSz="768096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1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96312" indent="-192024" algn="l" defTabSz="768096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1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80360" indent="-192024" algn="l" defTabSz="768096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1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64408" indent="-192024" algn="l" defTabSz="768096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1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400" dirty="0"/>
              <a:t>Prédiction de la production et consommation à l'aide des chaînes de Markov</a:t>
            </a:r>
          </a:p>
        </p:txBody>
      </p:sp>
      <p:sp>
        <p:nvSpPr>
          <p:cNvPr id="8" name="Espace réservé du contenu 2">
            <a:extLst>
              <a:ext uri="{FF2B5EF4-FFF2-40B4-BE49-F238E27FC236}">
                <a16:creationId xmlns:a16="http://schemas.microsoft.com/office/drawing/2014/main" id="{EDC0BADD-0966-4C91-B578-B77B26169F34}"/>
              </a:ext>
            </a:extLst>
          </p:cNvPr>
          <p:cNvSpPr txBox="1">
            <a:spLocks/>
          </p:cNvSpPr>
          <p:nvPr/>
        </p:nvSpPr>
        <p:spPr>
          <a:xfrm>
            <a:off x="452404" y="3629537"/>
            <a:ext cx="4948019" cy="3376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92024" indent="-192024" algn="l" defTabSz="768096" rtl="0" eaLnBrk="1" latinLnBrk="0" hangingPunct="1">
              <a:lnSpc>
                <a:spcPct val="90000"/>
              </a:lnSpc>
              <a:spcBef>
                <a:spcPts val="840"/>
              </a:spcBef>
              <a:buFont typeface="Arial" panose="020B0604020202020204" pitchFamily="34" charset="0"/>
              <a:buChar char="•"/>
              <a:defRPr sz="23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72" indent="-192024" algn="l" defTabSz="768096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20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0120" indent="-192024" algn="l" defTabSz="768096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6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44168" indent="-192024" algn="l" defTabSz="768096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1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28216" indent="-192024" algn="l" defTabSz="768096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1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12264" indent="-192024" algn="l" defTabSz="768096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1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96312" indent="-192024" algn="l" defTabSz="768096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1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80360" indent="-192024" algn="l" defTabSz="768096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1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64408" indent="-192024" algn="l" defTabSz="768096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1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400" dirty="0">
                <a:solidFill>
                  <a:schemeClr val="bg1">
                    <a:lumMod val="50000"/>
                  </a:schemeClr>
                </a:solidFill>
              </a:rPr>
              <a:t>Outil de visualisation et de suivi du nœud</a:t>
            </a:r>
          </a:p>
        </p:txBody>
      </p:sp>
      <p:sp>
        <p:nvSpPr>
          <p:cNvPr id="9" name="Espace réservé du contenu 2">
            <a:extLst>
              <a:ext uri="{FF2B5EF4-FFF2-40B4-BE49-F238E27FC236}">
                <a16:creationId xmlns:a16="http://schemas.microsoft.com/office/drawing/2014/main" id="{FFF5D3C3-FEA8-4775-9C83-F137B960851F}"/>
              </a:ext>
            </a:extLst>
          </p:cNvPr>
          <p:cNvSpPr txBox="1">
            <a:spLocks/>
          </p:cNvSpPr>
          <p:nvPr/>
        </p:nvSpPr>
        <p:spPr>
          <a:xfrm>
            <a:off x="452404" y="4101156"/>
            <a:ext cx="5918480" cy="3376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92024" indent="-192024" algn="l" defTabSz="768096" rtl="0" eaLnBrk="1" latinLnBrk="0" hangingPunct="1">
              <a:lnSpc>
                <a:spcPct val="90000"/>
              </a:lnSpc>
              <a:spcBef>
                <a:spcPts val="840"/>
              </a:spcBef>
              <a:buFont typeface="Arial" panose="020B0604020202020204" pitchFamily="34" charset="0"/>
              <a:buChar char="•"/>
              <a:defRPr sz="23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72" indent="-192024" algn="l" defTabSz="768096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20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0120" indent="-192024" algn="l" defTabSz="768096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6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44168" indent="-192024" algn="l" defTabSz="768096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1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28216" indent="-192024" algn="l" defTabSz="768096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1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12264" indent="-192024" algn="l" defTabSz="768096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1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96312" indent="-192024" algn="l" defTabSz="768096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1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80360" indent="-192024" algn="l" defTabSz="768096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1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64408" indent="-192024" algn="l" defTabSz="768096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1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400" dirty="0">
                <a:solidFill>
                  <a:schemeClr val="bg1">
                    <a:lumMod val="50000"/>
                  </a:schemeClr>
                </a:solidFill>
              </a:rPr>
              <a:t>Simulateur de données de production et consommation d'énergie</a:t>
            </a:r>
          </a:p>
        </p:txBody>
      </p:sp>
      <p:sp>
        <p:nvSpPr>
          <p:cNvPr id="13" name="Espace réservé du contenu 2">
            <a:extLst>
              <a:ext uri="{FF2B5EF4-FFF2-40B4-BE49-F238E27FC236}">
                <a16:creationId xmlns:a16="http://schemas.microsoft.com/office/drawing/2014/main" id="{C140EB73-0695-40CC-B044-E536A3D10577}"/>
              </a:ext>
            </a:extLst>
          </p:cNvPr>
          <p:cNvSpPr txBox="1">
            <a:spLocks/>
          </p:cNvSpPr>
          <p:nvPr/>
        </p:nvSpPr>
        <p:spPr>
          <a:xfrm>
            <a:off x="407249" y="1118345"/>
            <a:ext cx="7243329" cy="3376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92024" indent="-192024" algn="l" defTabSz="768096" rtl="0" eaLnBrk="1" latinLnBrk="0" hangingPunct="1">
              <a:lnSpc>
                <a:spcPct val="90000"/>
              </a:lnSpc>
              <a:spcBef>
                <a:spcPts val="840"/>
              </a:spcBef>
              <a:buFont typeface="Arial" panose="020B0604020202020204" pitchFamily="34" charset="0"/>
              <a:buChar char="•"/>
              <a:defRPr sz="23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72" indent="-192024" algn="l" defTabSz="768096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20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0120" indent="-192024" algn="l" defTabSz="768096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6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44168" indent="-192024" algn="l" defTabSz="768096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1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28216" indent="-192024" algn="l" defTabSz="768096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1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12264" indent="-192024" algn="l" defTabSz="768096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1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96312" indent="-192024" algn="l" defTabSz="768096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1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80360" indent="-192024" algn="l" defTabSz="768096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1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64408" indent="-192024" algn="l" defTabSz="768096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1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u="sng" dirty="0"/>
              <a:t>Missions développées dans la présentation</a:t>
            </a:r>
            <a:r>
              <a:rPr lang="fr-FR" sz="1400" dirty="0"/>
              <a:t> :</a:t>
            </a:r>
            <a:endParaRPr lang="fr-FR" sz="1400" u="sng" dirty="0"/>
          </a:p>
        </p:txBody>
      </p:sp>
      <p:sp>
        <p:nvSpPr>
          <p:cNvPr id="14" name="Espace réservé du contenu 2">
            <a:extLst>
              <a:ext uri="{FF2B5EF4-FFF2-40B4-BE49-F238E27FC236}">
                <a16:creationId xmlns:a16="http://schemas.microsoft.com/office/drawing/2014/main" id="{302BB2DB-B2B9-4CF0-BF5F-A34784F216DB}"/>
              </a:ext>
            </a:extLst>
          </p:cNvPr>
          <p:cNvSpPr txBox="1">
            <a:spLocks/>
          </p:cNvSpPr>
          <p:nvPr/>
        </p:nvSpPr>
        <p:spPr>
          <a:xfrm>
            <a:off x="416512" y="3157918"/>
            <a:ext cx="7243329" cy="3376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92024" indent="-192024" algn="l" defTabSz="768096" rtl="0" eaLnBrk="1" latinLnBrk="0" hangingPunct="1">
              <a:lnSpc>
                <a:spcPct val="90000"/>
              </a:lnSpc>
              <a:spcBef>
                <a:spcPts val="840"/>
              </a:spcBef>
              <a:buFont typeface="Arial" panose="020B0604020202020204" pitchFamily="34" charset="0"/>
              <a:buChar char="•"/>
              <a:defRPr sz="23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72" indent="-192024" algn="l" defTabSz="768096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20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0120" indent="-192024" algn="l" defTabSz="768096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6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44168" indent="-192024" algn="l" defTabSz="768096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1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28216" indent="-192024" algn="l" defTabSz="768096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1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12264" indent="-192024" algn="l" defTabSz="768096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1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96312" indent="-192024" algn="l" defTabSz="768096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1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80360" indent="-192024" algn="l" defTabSz="768096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1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64408" indent="-192024" algn="l" defTabSz="768096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1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u="sng" dirty="0">
                <a:solidFill>
                  <a:schemeClr val="bg1">
                    <a:lumMod val="50000"/>
                  </a:schemeClr>
                </a:solidFill>
              </a:rPr>
              <a:t>Autres missions</a:t>
            </a:r>
            <a:r>
              <a:rPr lang="fr-FR" sz="1400" dirty="0">
                <a:solidFill>
                  <a:schemeClr val="bg1">
                    <a:lumMod val="50000"/>
                  </a:schemeClr>
                </a:solidFill>
              </a:rPr>
              <a:t> :</a:t>
            </a:r>
          </a:p>
        </p:txBody>
      </p:sp>
      <p:pic>
        <p:nvPicPr>
          <p:cNvPr id="18" name="Picture 2" descr="Quand la fixation d'objectifs nuit à la performance ! | Ancrage Mémoriel®">
            <a:extLst>
              <a:ext uri="{FF2B5EF4-FFF2-40B4-BE49-F238E27FC236}">
                <a16:creationId xmlns:a16="http://schemas.microsoft.com/office/drawing/2014/main" id="{FF0ADC74-E839-49E1-8F4C-F781111DFB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08" y="91611"/>
            <a:ext cx="624709" cy="624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742FA728-52AF-4F49-8561-B67F231161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3903" y="1952383"/>
            <a:ext cx="928381" cy="544391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D0505B43-67B3-4337-8264-C080C90ECB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3904" y="1416203"/>
            <a:ext cx="928381" cy="502239"/>
          </a:xfrm>
          <a:prstGeom prst="rect">
            <a:avLst/>
          </a:prstGeom>
        </p:spPr>
      </p:pic>
      <p:pic>
        <p:nvPicPr>
          <p:cNvPr id="2052" name="Picture 4" descr="Illustration De Prédiction De Marché Avec Boule De Cristal Et Main Magique  Avec Forme De Bâtiment De Ville En Arrière-plan | Vecteur Premium">
            <a:extLst>
              <a:ext uri="{FF2B5EF4-FFF2-40B4-BE49-F238E27FC236}">
                <a16:creationId xmlns:a16="http://schemas.microsoft.com/office/drawing/2014/main" id="{2D13922E-9FF8-4845-BBBE-0C26E8CDE1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3404" y="2531855"/>
            <a:ext cx="509380" cy="509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ACC8EC7D-A2AE-4CCF-B947-5848CC87B96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3372" y="3490646"/>
            <a:ext cx="928381" cy="464191"/>
          </a:xfrm>
          <a:prstGeom prst="rect">
            <a:avLst/>
          </a:prstGeom>
        </p:spPr>
      </p:pic>
      <p:pic>
        <p:nvPicPr>
          <p:cNvPr id="24" name="Image 23" descr="Une image contenant texte&#10;&#10;Description générée automatiquement">
            <a:extLst>
              <a:ext uri="{FF2B5EF4-FFF2-40B4-BE49-F238E27FC236}">
                <a16:creationId xmlns:a16="http://schemas.microsoft.com/office/drawing/2014/main" id="{4F941252-CC84-4B56-A4BD-1382E80ACF4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3903" y="4035107"/>
            <a:ext cx="910916" cy="567719"/>
          </a:xfrm>
          <a:prstGeom prst="rect">
            <a:avLst/>
          </a:prstGeom>
        </p:spPr>
      </p:pic>
      <p:sp>
        <p:nvSpPr>
          <p:cNvPr id="21" name="Espace réservé du numéro de diapositive 1">
            <a:extLst>
              <a:ext uri="{FF2B5EF4-FFF2-40B4-BE49-F238E27FC236}">
                <a16:creationId xmlns:a16="http://schemas.microsoft.com/office/drawing/2014/main" id="{D8B20B1D-18C8-4180-9F74-2F11745F2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93406" y="5420073"/>
            <a:ext cx="471491" cy="281449"/>
          </a:xfrm>
        </p:spPr>
        <p:txBody>
          <a:bodyPr/>
          <a:lstStyle/>
          <a:p>
            <a:fld id="{211527CB-DA45-4494-8092-3F008ECA875E}" type="slidenum">
              <a:rPr lang="fr-FR" smtClean="0"/>
              <a:t>3</a:t>
            </a:fld>
            <a:endParaRPr lang="fr-FR" dirty="0"/>
          </a:p>
        </p:txBody>
      </p:sp>
      <p:sp>
        <p:nvSpPr>
          <p:cNvPr id="23" name="Espace réservé du contenu 2">
            <a:extLst>
              <a:ext uri="{FF2B5EF4-FFF2-40B4-BE49-F238E27FC236}">
                <a16:creationId xmlns:a16="http://schemas.microsoft.com/office/drawing/2014/main" id="{9A7B9BAE-D754-4D7F-8C3B-A5B8FDE334AD}"/>
              </a:ext>
            </a:extLst>
          </p:cNvPr>
          <p:cNvSpPr txBox="1">
            <a:spLocks/>
          </p:cNvSpPr>
          <p:nvPr/>
        </p:nvSpPr>
        <p:spPr>
          <a:xfrm>
            <a:off x="452404" y="4583117"/>
            <a:ext cx="5918480" cy="3376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92024" indent="-192024" algn="l" defTabSz="768096" rtl="0" eaLnBrk="1" latinLnBrk="0" hangingPunct="1">
              <a:lnSpc>
                <a:spcPct val="90000"/>
              </a:lnSpc>
              <a:spcBef>
                <a:spcPts val="840"/>
              </a:spcBef>
              <a:buFont typeface="Arial" panose="020B0604020202020204" pitchFamily="34" charset="0"/>
              <a:buChar char="•"/>
              <a:defRPr sz="23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72" indent="-192024" algn="l" defTabSz="768096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20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0120" indent="-192024" algn="l" defTabSz="768096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6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44168" indent="-192024" algn="l" defTabSz="768096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1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28216" indent="-192024" algn="l" defTabSz="768096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1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12264" indent="-192024" algn="l" defTabSz="768096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1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96312" indent="-192024" algn="l" defTabSz="768096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1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80360" indent="-192024" algn="l" defTabSz="768096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1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64408" indent="-192024" algn="l" defTabSz="768096" rtl="0" eaLnBrk="1" latinLnBrk="0" hangingPunct="1">
              <a:lnSpc>
                <a:spcPct val="90000"/>
              </a:lnSpc>
              <a:spcBef>
                <a:spcPts val="420"/>
              </a:spcBef>
              <a:buFont typeface="Arial" panose="020B0604020202020204" pitchFamily="34" charset="0"/>
              <a:buChar char="•"/>
              <a:defRPr sz="151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400" dirty="0">
                <a:solidFill>
                  <a:schemeClr val="bg1">
                    <a:lumMod val="50000"/>
                  </a:schemeClr>
                </a:solidFill>
              </a:rPr>
              <a:t>Protection des données échangées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9376573C-F7AC-4A94-BF55-5FA8AD3192E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59374" y="4654552"/>
            <a:ext cx="576437" cy="59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809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4" grpId="0"/>
      <p:bldP spid="2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1">
            <a:extLst>
              <a:ext uri="{FF2B5EF4-FFF2-40B4-BE49-F238E27FC236}">
                <a16:creationId xmlns:a16="http://schemas.microsoft.com/office/drawing/2014/main" id="{B889D74E-3D00-4E1C-B906-0D6521CAA4B6}"/>
              </a:ext>
            </a:extLst>
          </p:cNvPr>
          <p:cNvSpPr txBox="1">
            <a:spLocks/>
          </p:cNvSpPr>
          <p:nvPr/>
        </p:nvSpPr>
        <p:spPr>
          <a:xfrm>
            <a:off x="738669" y="196111"/>
            <a:ext cx="5966582" cy="52760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76809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96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400" b="1" dirty="0"/>
              <a:t>Démo surproduction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ADF88F57-9344-4928-AAB4-A673856D8D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1827" y="340965"/>
            <a:ext cx="2864331" cy="84073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8FBF329-365A-4D9D-8578-CCD6B87A1592}"/>
              </a:ext>
            </a:extLst>
          </p:cNvPr>
          <p:cNvSpPr/>
          <p:nvPr/>
        </p:nvSpPr>
        <p:spPr>
          <a:xfrm>
            <a:off x="0" y="0"/>
            <a:ext cx="854927" cy="807931"/>
          </a:xfrm>
          <a:prstGeom prst="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51CBB0E7-D1A8-47E5-9EA2-DB706DCE4C06}"/>
              </a:ext>
            </a:extLst>
          </p:cNvPr>
          <p:cNvSpPr txBox="1"/>
          <p:nvPr/>
        </p:nvSpPr>
        <p:spPr>
          <a:xfrm>
            <a:off x="80728" y="5408971"/>
            <a:ext cx="19278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(28 secondes)</a:t>
            </a:r>
          </a:p>
        </p:txBody>
      </p:sp>
      <p:pic>
        <p:nvPicPr>
          <p:cNvPr id="12" name="Picture 2" descr="Vidéos |">
            <a:extLst>
              <a:ext uri="{FF2B5EF4-FFF2-40B4-BE49-F238E27FC236}">
                <a16:creationId xmlns:a16="http://schemas.microsoft.com/office/drawing/2014/main" id="{B91DF2CE-066C-4322-AB89-8E2FD779A8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28" y="140160"/>
            <a:ext cx="706410" cy="527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A122C67B-4519-47FB-82B2-0136BE6EE2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814633"/>
            <a:ext cx="342900" cy="400050"/>
          </a:xfrm>
          <a:prstGeom prst="rect">
            <a:avLst/>
          </a:prstGeom>
        </p:spPr>
      </p:pic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2979EC5F-B39D-4E4E-A5BB-465D4A52E4C4}"/>
              </a:ext>
            </a:extLst>
          </p:cNvPr>
          <p:cNvCxnSpPr/>
          <p:nvPr/>
        </p:nvCxnSpPr>
        <p:spPr>
          <a:xfrm>
            <a:off x="0" y="807931"/>
            <a:ext cx="8567738" cy="0"/>
          </a:xfrm>
          <a:prstGeom prst="line">
            <a:avLst/>
          </a:prstGeom>
          <a:ln w="25400">
            <a:solidFill>
              <a:srgbClr val="00B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4" name="Espace réservé du numéro de diapositive 1">
            <a:extLst>
              <a:ext uri="{FF2B5EF4-FFF2-40B4-BE49-F238E27FC236}">
                <a16:creationId xmlns:a16="http://schemas.microsoft.com/office/drawing/2014/main" id="{A88C59E3-8891-4045-9E1C-706EB1BBC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93406" y="5420073"/>
            <a:ext cx="471491" cy="281449"/>
          </a:xfrm>
        </p:spPr>
        <p:txBody>
          <a:bodyPr/>
          <a:lstStyle/>
          <a:p>
            <a:fld id="{211527CB-DA45-4494-8092-3F008ECA875E}" type="slidenum">
              <a:rPr lang="fr-FR" smtClean="0"/>
              <a:t>30</a:t>
            </a:fld>
            <a:endParaRPr lang="fr-FR" dirty="0"/>
          </a:p>
        </p:txBody>
      </p:sp>
      <p:pic>
        <p:nvPicPr>
          <p:cNvPr id="2" name="3-Surproduction">
            <a:hlinkClick r:id="" action="ppaction://media"/>
            <a:extLst>
              <a:ext uri="{FF2B5EF4-FFF2-40B4-BE49-F238E27FC236}">
                <a16:creationId xmlns:a16="http://schemas.microsoft.com/office/drawing/2014/main" id="{4944B756-F443-4E6F-9EE6-0D1D70B168E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0728" y="1248532"/>
            <a:ext cx="8322528" cy="3697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837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140"/>
    </mc:Choice>
    <mc:Fallback xmlns="">
      <p:transition spd="slow" advTm="141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25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1">
            <a:extLst>
              <a:ext uri="{FF2B5EF4-FFF2-40B4-BE49-F238E27FC236}">
                <a16:creationId xmlns:a16="http://schemas.microsoft.com/office/drawing/2014/main" id="{B569DB4C-2B71-4A1D-B25F-11C0B8C991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93406" y="5420073"/>
            <a:ext cx="471491" cy="281449"/>
          </a:xfrm>
        </p:spPr>
        <p:txBody>
          <a:bodyPr/>
          <a:lstStyle/>
          <a:p>
            <a:fld id="{211527CB-DA45-4494-8092-3F008ECA875E}" type="slidenum">
              <a:rPr lang="fr-FR" smtClean="0"/>
              <a:t>31</a:t>
            </a:fld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B22BA9AC-EBC8-4B73-BD9D-743A9A73D7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1827" y="340965"/>
            <a:ext cx="2864331" cy="840735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3B07ADDE-4754-44EA-ADD7-50332BB08E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503" y="20086"/>
            <a:ext cx="569919" cy="780681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42162249-35A4-4695-9A06-885F72C3D5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814633"/>
            <a:ext cx="342900" cy="400050"/>
          </a:xfrm>
          <a:prstGeom prst="rect">
            <a:avLst/>
          </a:prstGeom>
        </p:spPr>
      </p:pic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BAC22E39-DF10-401D-8177-74FBFA4A2366}"/>
              </a:ext>
            </a:extLst>
          </p:cNvPr>
          <p:cNvCxnSpPr/>
          <p:nvPr/>
        </p:nvCxnSpPr>
        <p:spPr>
          <a:xfrm>
            <a:off x="0" y="807931"/>
            <a:ext cx="8567738" cy="0"/>
          </a:xfrm>
          <a:prstGeom prst="line">
            <a:avLst/>
          </a:prstGeom>
          <a:ln w="25400">
            <a:solidFill>
              <a:srgbClr val="00B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5" name="Espace réservé du contenu 4" descr="Une image contenant texte, capture d’écran, moniteur, plusieurs&#10;&#10;Description générée automatiquement">
            <a:extLst>
              <a:ext uri="{FF2B5EF4-FFF2-40B4-BE49-F238E27FC236}">
                <a16:creationId xmlns:a16="http://schemas.microsoft.com/office/drawing/2014/main" id="{5C731351-B9BF-413A-9806-2AA2A5B992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460" y="1084757"/>
            <a:ext cx="7958817" cy="3591523"/>
          </a:xfrm>
        </p:spPr>
      </p:pic>
    </p:spTree>
    <p:extLst>
      <p:ext uri="{BB962C8B-B14F-4D97-AF65-F5344CB8AC3E}">
        <p14:creationId xmlns:p14="http://schemas.microsoft.com/office/powerpoint/2010/main" val="41856357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1">
            <a:extLst>
              <a:ext uri="{FF2B5EF4-FFF2-40B4-BE49-F238E27FC236}">
                <a16:creationId xmlns:a16="http://schemas.microsoft.com/office/drawing/2014/main" id="{D0797F42-3979-4245-A4C2-8A461B72E6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93406" y="5420073"/>
            <a:ext cx="471491" cy="281449"/>
          </a:xfrm>
        </p:spPr>
        <p:txBody>
          <a:bodyPr/>
          <a:lstStyle/>
          <a:p>
            <a:fld id="{211527CB-DA45-4494-8092-3F008ECA875E}" type="slidenum">
              <a:rPr lang="fr-FR" smtClean="0"/>
              <a:t>32</a:t>
            </a:fld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DC9030D4-4789-4D8C-957F-3423229896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1827" y="340965"/>
            <a:ext cx="2864331" cy="840735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6C16D902-1E3B-4541-A69A-42D0F60F58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503" y="20086"/>
            <a:ext cx="569919" cy="780681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BFC32AF1-4321-4A64-81E6-11147F5BAA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814633"/>
            <a:ext cx="342900" cy="400050"/>
          </a:xfrm>
          <a:prstGeom prst="rect">
            <a:avLst/>
          </a:prstGeom>
        </p:spPr>
      </p:pic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B034A5FC-E622-41F6-AE59-A15A807FA797}"/>
              </a:ext>
            </a:extLst>
          </p:cNvPr>
          <p:cNvCxnSpPr/>
          <p:nvPr/>
        </p:nvCxnSpPr>
        <p:spPr>
          <a:xfrm>
            <a:off x="0" y="807931"/>
            <a:ext cx="8567738" cy="0"/>
          </a:xfrm>
          <a:prstGeom prst="line">
            <a:avLst/>
          </a:prstGeom>
          <a:ln w="25400">
            <a:solidFill>
              <a:srgbClr val="00B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5" name="Image 4">
            <a:extLst>
              <a:ext uri="{FF2B5EF4-FFF2-40B4-BE49-F238E27FC236}">
                <a16:creationId xmlns:a16="http://schemas.microsoft.com/office/drawing/2014/main" id="{8E4BA967-7FAE-4792-81B5-ECD81E1D47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" y="1014658"/>
            <a:ext cx="7618527" cy="4647850"/>
          </a:xfrm>
          <a:prstGeom prst="rect">
            <a:avLst/>
          </a:prstGeom>
        </p:spPr>
      </p:pic>
      <p:sp>
        <p:nvSpPr>
          <p:cNvPr id="10" name="Titre 1">
            <a:extLst>
              <a:ext uri="{FF2B5EF4-FFF2-40B4-BE49-F238E27FC236}">
                <a16:creationId xmlns:a16="http://schemas.microsoft.com/office/drawing/2014/main" id="{206872DD-2C2D-4130-A4AD-4367F8D9EECA}"/>
              </a:ext>
            </a:extLst>
          </p:cNvPr>
          <p:cNvSpPr txBox="1">
            <a:spLocks/>
          </p:cNvSpPr>
          <p:nvPr/>
        </p:nvSpPr>
        <p:spPr>
          <a:xfrm>
            <a:off x="738669" y="196111"/>
            <a:ext cx="5966582" cy="52760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76809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96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400" b="1"/>
              <a:t>Historique</a:t>
            </a:r>
            <a:endParaRPr lang="fr-FR" sz="2400" b="1" dirty="0"/>
          </a:p>
        </p:txBody>
      </p:sp>
    </p:spTree>
    <p:extLst>
      <p:ext uri="{BB962C8B-B14F-4D97-AF65-F5344CB8AC3E}">
        <p14:creationId xmlns:p14="http://schemas.microsoft.com/office/powerpoint/2010/main" val="39021410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EF997563-94EE-408C-A2E3-C1F8A810EAAC}"/>
              </a:ext>
            </a:extLst>
          </p:cNvPr>
          <p:cNvSpPr/>
          <p:nvPr/>
        </p:nvSpPr>
        <p:spPr>
          <a:xfrm>
            <a:off x="334117" y="902981"/>
            <a:ext cx="7726562" cy="372787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8C5EFAF-4C6A-4BBB-9086-6E254FEE15FF}"/>
              </a:ext>
            </a:extLst>
          </p:cNvPr>
          <p:cNvSpPr/>
          <p:nvPr/>
        </p:nvSpPr>
        <p:spPr>
          <a:xfrm>
            <a:off x="4806904" y="997536"/>
            <a:ext cx="3192449" cy="109161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664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6F0C707-9D0F-45BC-B605-5A559518C33D}"/>
              </a:ext>
            </a:extLst>
          </p:cNvPr>
          <p:cNvSpPr/>
          <p:nvPr/>
        </p:nvSpPr>
        <p:spPr>
          <a:xfrm>
            <a:off x="452486" y="997536"/>
            <a:ext cx="2805069" cy="10977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600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5B37877-7C7C-43F0-8B5A-AEE72A0C0AD3}"/>
              </a:ext>
            </a:extLst>
          </p:cNvPr>
          <p:cNvSpPr/>
          <p:nvPr/>
        </p:nvSpPr>
        <p:spPr>
          <a:xfrm>
            <a:off x="2819313" y="3488409"/>
            <a:ext cx="2765627" cy="105602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664" dirty="0"/>
          </a:p>
        </p:txBody>
      </p:sp>
      <p:cxnSp>
        <p:nvCxnSpPr>
          <p:cNvPr id="255" name="Connecteur droit avec flèche 254">
            <a:extLst>
              <a:ext uri="{FF2B5EF4-FFF2-40B4-BE49-F238E27FC236}">
                <a16:creationId xmlns:a16="http://schemas.microsoft.com/office/drawing/2014/main" id="{D00FC893-1AE3-4A4C-8506-913C266F96A5}"/>
              </a:ext>
            </a:extLst>
          </p:cNvPr>
          <p:cNvCxnSpPr>
            <a:cxnSpLocks/>
          </p:cNvCxnSpPr>
          <p:nvPr/>
        </p:nvCxnSpPr>
        <p:spPr>
          <a:xfrm flipH="1">
            <a:off x="6465674" y="1933805"/>
            <a:ext cx="9245" cy="1869152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6" name="ZoneTexte 285">
            <a:extLst>
              <a:ext uri="{FF2B5EF4-FFF2-40B4-BE49-F238E27FC236}">
                <a16:creationId xmlns:a16="http://schemas.microsoft.com/office/drawing/2014/main" id="{3E72B825-910F-42F2-8EF3-F605C15AEEB0}"/>
              </a:ext>
            </a:extLst>
          </p:cNvPr>
          <p:cNvSpPr txBox="1"/>
          <p:nvPr/>
        </p:nvSpPr>
        <p:spPr>
          <a:xfrm>
            <a:off x="1512258" y="5452001"/>
            <a:ext cx="405034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dirty="0"/>
              <a:t> : Transmission d’une information vers d’autres agents via l’éco-loi «  Bonding »</a:t>
            </a:r>
          </a:p>
        </p:txBody>
      </p:sp>
      <p:cxnSp>
        <p:nvCxnSpPr>
          <p:cNvPr id="290" name="Connecteur droit avec flèche 289">
            <a:extLst>
              <a:ext uri="{FF2B5EF4-FFF2-40B4-BE49-F238E27FC236}">
                <a16:creationId xmlns:a16="http://schemas.microsoft.com/office/drawing/2014/main" id="{EC7B07E4-E635-4A1F-A5E7-6108F037FD0F}"/>
              </a:ext>
            </a:extLst>
          </p:cNvPr>
          <p:cNvCxnSpPr>
            <a:cxnSpLocks/>
          </p:cNvCxnSpPr>
          <p:nvPr/>
        </p:nvCxnSpPr>
        <p:spPr>
          <a:xfrm>
            <a:off x="1167151" y="5516942"/>
            <a:ext cx="34510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necteur droit avec flèche 127">
            <a:extLst>
              <a:ext uri="{FF2B5EF4-FFF2-40B4-BE49-F238E27FC236}">
                <a16:creationId xmlns:a16="http://schemas.microsoft.com/office/drawing/2014/main" id="{DD3E0FFA-BC14-4B7A-9C6E-D3384467F06E}"/>
              </a:ext>
            </a:extLst>
          </p:cNvPr>
          <p:cNvCxnSpPr>
            <a:cxnSpLocks/>
          </p:cNvCxnSpPr>
          <p:nvPr/>
        </p:nvCxnSpPr>
        <p:spPr>
          <a:xfrm flipV="1">
            <a:off x="7487467" y="1991494"/>
            <a:ext cx="0" cy="23370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Connecteur droit avec flèche 128">
            <a:extLst>
              <a:ext uri="{FF2B5EF4-FFF2-40B4-BE49-F238E27FC236}">
                <a16:creationId xmlns:a16="http://schemas.microsoft.com/office/drawing/2014/main" id="{614DA095-F923-43A3-83D3-144021E6AAC9}"/>
              </a:ext>
            </a:extLst>
          </p:cNvPr>
          <p:cNvCxnSpPr>
            <a:cxnSpLocks/>
          </p:cNvCxnSpPr>
          <p:nvPr/>
        </p:nvCxnSpPr>
        <p:spPr>
          <a:xfrm flipH="1">
            <a:off x="4871397" y="3798291"/>
            <a:ext cx="1582227" cy="46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Connecteur droit avec flèche 138">
            <a:extLst>
              <a:ext uri="{FF2B5EF4-FFF2-40B4-BE49-F238E27FC236}">
                <a16:creationId xmlns:a16="http://schemas.microsoft.com/office/drawing/2014/main" id="{CF477777-171E-4FA5-868E-79E12D4F5FFE}"/>
              </a:ext>
            </a:extLst>
          </p:cNvPr>
          <p:cNvCxnSpPr>
            <a:cxnSpLocks/>
          </p:cNvCxnSpPr>
          <p:nvPr/>
        </p:nvCxnSpPr>
        <p:spPr>
          <a:xfrm flipH="1">
            <a:off x="5443680" y="4348389"/>
            <a:ext cx="2038647" cy="0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onnecteur droit avec flèche 146">
            <a:extLst>
              <a:ext uri="{FF2B5EF4-FFF2-40B4-BE49-F238E27FC236}">
                <a16:creationId xmlns:a16="http://schemas.microsoft.com/office/drawing/2014/main" id="{B72207FD-C986-43A6-8C90-D586EB280127}"/>
              </a:ext>
            </a:extLst>
          </p:cNvPr>
          <p:cNvCxnSpPr>
            <a:cxnSpLocks/>
          </p:cNvCxnSpPr>
          <p:nvPr/>
        </p:nvCxnSpPr>
        <p:spPr>
          <a:xfrm flipV="1">
            <a:off x="5085527" y="1289770"/>
            <a:ext cx="0" cy="8951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Connecteur droit avec flèche 161">
            <a:extLst>
              <a:ext uri="{FF2B5EF4-FFF2-40B4-BE49-F238E27FC236}">
                <a16:creationId xmlns:a16="http://schemas.microsoft.com/office/drawing/2014/main" id="{2CA3B4BD-D282-4E1B-AF8C-EA3A7A04FB89}"/>
              </a:ext>
            </a:extLst>
          </p:cNvPr>
          <p:cNvCxnSpPr>
            <a:cxnSpLocks/>
          </p:cNvCxnSpPr>
          <p:nvPr/>
        </p:nvCxnSpPr>
        <p:spPr>
          <a:xfrm>
            <a:off x="748936" y="1673060"/>
            <a:ext cx="0" cy="2655440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Connecteur droit avec flèche 164">
            <a:extLst>
              <a:ext uri="{FF2B5EF4-FFF2-40B4-BE49-F238E27FC236}">
                <a16:creationId xmlns:a16="http://schemas.microsoft.com/office/drawing/2014/main" id="{33E890D0-38E5-4EDF-936A-C473A32C1087}"/>
              </a:ext>
            </a:extLst>
          </p:cNvPr>
          <p:cNvCxnSpPr>
            <a:cxnSpLocks/>
          </p:cNvCxnSpPr>
          <p:nvPr/>
        </p:nvCxnSpPr>
        <p:spPr>
          <a:xfrm flipH="1" flipV="1">
            <a:off x="1182652" y="2004321"/>
            <a:ext cx="14453" cy="17986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Connecteur droit avec flèche 177">
            <a:extLst>
              <a:ext uri="{FF2B5EF4-FFF2-40B4-BE49-F238E27FC236}">
                <a16:creationId xmlns:a16="http://schemas.microsoft.com/office/drawing/2014/main" id="{976C8177-6B2D-4961-94AA-8C2D75CE5EE9}"/>
              </a:ext>
            </a:extLst>
          </p:cNvPr>
          <p:cNvCxnSpPr>
            <a:cxnSpLocks/>
          </p:cNvCxnSpPr>
          <p:nvPr/>
        </p:nvCxnSpPr>
        <p:spPr>
          <a:xfrm flipH="1">
            <a:off x="1220228" y="3802957"/>
            <a:ext cx="1916508" cy="12522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 : coins arrondis 50">
            <a:extLst>
              <a:ext uri="{FF2B5EF4-FFF2-40B4-BE49-F238E27FC236}">
                <a16:creationId xmlns:a16="http://schemas.microsoft.com/office/drawing/2014/main" id="{5D7CF30A-A1AD-4BED-9A1E-02FF0C934139}"/>
              </a:ext>
            </a:extLst>
          </p:cNvPr>
          <p:cNvSpPr/>
          <p:nvPr/>
        </p:nvSpPr>
        <p:spPr>
          <a:xfrm>
            <a:off x="2410413" y="1440068"/>
            <a:ext cx="691667" cy="206037"/>
          </a:xfrm>
          <a:prstGeom prst="roundRect">
            <a:avLst/>
          </a:prstGeom>
          <a:solidFill>
            <a:srgbClr val="F9D5BD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700" b="1" dirty="0">
                <a:solidFill>
                  <a:schemeClr val="tx1"/>
                </a:solidFill>
              </a:rPr>
              <a:t>Modification contrat</a:t>
            </a:r>
            <a:endParaRPr lang="fr-FR" sz="700" dirty="0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E7CC98D-A2B9-44E8-8BF1-DDC0404B173E}"/>
              </a:ext>
            </a:extLst>
          </p:cNvPr>
          <p:cNvSpPr/>
          <p:nvPr/>
        </p:nvSpPr>
        <p:spPr>
          <a:xfrm>
            <a:off x="3747937" y="5088681"/>
            <a:ext cx="28636" cy="286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941"/>
          </a:p>
        </p:txBody>
      </p:sp>
      <p:sp>
        <p:nvSpPr>
          <p:cNvPr id="66" name="Rectangle : coins arrondis 65">
            <a:extLst>
              <a:ext uri="{FF2B5EF4-FFF2-40B4-BE49-F238E27FC236}">
                <a16:creationId xmlns:a16="http://schemas.microsoft.com/office/drawing/2014/main" id="{44094686-B8AF-40E6-A9CB-3D5B251A1665}"/>
              </a:ext>
            </a:extLst>
          </p:cNvPr>
          <p:cNvSpPr/>
          <p:nvPr/>
        </p:nvSpPr>
        <p:spPr>
          <a:xfrm>
            <a:off x="3086435" y="4233834"/>
            <a:ext cx="621371" cy="214956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700" b="1" dirty="0">
                <a:solidFill>
                  <a:schemeClr val="tx1"/>
                </a:solidFill>
              </a:rPr>
              <a:t>Requête </a:t>
            </a:r>
          </a:p>
          <a:p>
            <a:pPr algn="ctr"/>
            <a:r>
              <a:rPr lang="fr-FR" sz="700" b="1" dirty="0">
                <a:solidFill>
                  <a:schemeClr val="tx1"/>
                </a:solidFill>
              </a:rPr>
              <a:t>en énergie</a:t>
            </a:r>
            <a:endParaRPr lang="fr-FR" sz="700" dirty="0">
              <a:solidFill>
                <a:schemeClr val="tx1"/>
              </a:solidFill>
            </a:endParaRPr>
          </a:p>
        </p:txBody>
      </p:sp>
      <p:cxnSp>
        <p:nvCxnSpPr>
          <p:cNvPr id="92" name="Connecteur droit avec flèche 91">
            <a:extLst>
              <a:ext uri="{FF2B5EF4-FFF2-40B4-BE49-F238E27FC236}">
                <a16:creationId xmlns:a16="http://schemas.microsoft.com/office/drawing/2014/main" id="{A1A8EC5C-3315-44D7-A914-830DC2CF9295}"/>
              </a:ext>
            </a:extLst>
          </p:cNvPr>
          <p:cNvCxnSpPr>
            <a:cxnSpLocks/>
            <a:stCxn id="96" idx="0"/>
          </p:cNvCxnSpPr>
          <p:nvPr/>
        </p:nvCxnSpPr>
        <p:spPr>
          <a:xfrm flipH="1" flipV="1">
            <a:off x="1144914" y="749651"/>
            <a:ext cx="4710" cy="10443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necteur droit avec flèche 98">
            <a:extLst>
              <a:ext uri="{FF2B5EF4-FFF2-40B4-BE49-F238E27FC236}">
                <a16:creationId xmlns:a16="http://schemas.microsoft.com/office/drawing/2014/main" id="{FDAF27FE-4AF6-4374-B3F5-530ED6EE1E94}"/>
              </a:ext>
            </a:extLst>
          </p:cNvPr>
          <p:cNvCxnSpPr>
            <a:cxnSpLocks/>
          </p:cNvCxnSpPr>
          <p:nvPr/>
        </p:nvCxnSpPr>
        <p:spPr>
          <a:xfrm>
            <a:off x="3111535" y="725797"/>
            <a:ext cx="18056" cy="3581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necteur droit avec flèche 103">
            <a:extLst>
              <a:ext uri="{FF2B5EF4-FFF2-40B4-BE49-F238E27FC236}">
                <a16:creationId xmlns:a16="http://schemas.microsoft.com/office/drawing/2014/main" id="{BB87F062-15D4-4E9D-8C26-8FB8C14F1A4D}"/>
              </a:ext>
            </a:extLst>
          </p:cNvPr>
          <p:cNvCxnSpPr>
            <a:cxnSpLocks/>
            <a:endCxn id="88" idx="2"/>
          </p:cNvCxnSpPr>
          <p:nvPr/>
        </p:nvCxnSpPr>
        <p:spPr>
          <a:xfrm flipV="1">
            <a:off x="1865959" y="754014"/>
            <a:ext cx="4201" cy="10250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Connecteur droit avec flèche 116">
            <a:extLst>
              <a:ext uri="{FF2B5EF4-FFF2-40B4-BE49-F238E27FC236}">
                <a16:creationId xmlns:a16="http://schemas.microsoft.com/office/drawing/2014/main" id="{061E0581-4509-4B58-8E7F-88FE6AE92C9D}"/>
              </a:ext>
            </a:extLst>
          </p:cNvPr>
          <p:cNvCxnSpPr>
            <a:cxnSpLocks/>
          </p:cNvCxnSpPr>
          <p:nvPr/>
        </p:nvCxnSpPr>
        <p:spPr>
          <a:xfrm flipH="1" flipV="1">
            <a:off x="1873381" y="2013684"/>
            <a:ext cx="10831" cy="5658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Rectangle 120">
            <a:extLst>
              <a:ext uri="{FF2B5EF4-FFF2-40B4-BE49-F238E27FC236}">
                <a16:creationId xmlns:a16="http://schemas.microsoft.com/office/drawing/2014/main" id="{306B3003-27AA-4553-8635-94B3A1315E50}"/>
              </a:ext>
            </a:extLst>
          </p:cNvPr>
          <p:cNvSpPr/>
          <p:nvPr/>
        </p:nvSpPr>
        <p:spPr>
          <a:xfrm>
            <a:off x="4806904" y="197186"/>
            <a:ext cx="3214004" cy="552465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Agent contrat</a:t>
            </a:r>
          </a:p>
        </p:txBody>
      </p:sp>
      <p:cxnSp>
        <p:nvCxnSpPr>
          <p:cNvPr id="122" name="Connecteur droit avec flèche 121">
            <a:extLst>
              <a:ext uri="{FF2B5EF4-FFF2-40B4-BE49-F238E27FC236}">
                <a16:creationId xmlns:a16="http://schemas.microsoft.com/office/drawing/2014/main" id="{5DDB7D57-EBDF-4428-A32A-75868424B8A4}"/>
              </a:ext>
            </a:extLst>
          </p:cNvPr>
          <p:cNvCxnSpPr>
            <a:cxnSpLocks/>
            <a:stCxn id="80" idx="0"/>
          </p:cNvCxnSpPr>
          <p:nvPr/>
        </p:nvCxnSpPr>
        <p:spPr>
          <a:xfrm flipH="1" flipV="1">
            <a:off x="7450437" y="749652"/>
            <a:ext cx="9266" cy="10222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necteur droit avec flèche 129">
            <a:extLst>
              <a:ext uri="{FF2B5EF4-FFF2-40B4-BE49-F238E27FC236}">
                <a16:creationId xmlns:a16="http://schemas.microsoft.com/office/drawing/2014/main" id="{3F259607-7EF0-4204-9C78-4218EF91CC7F}"/>
              </a:ext>
            </a:extLst>
          </p:cNvPr>
          <p:cNvCxnSpPr>
            <a:cxnSpLocks/>
            <a:stCxn id="121" idx="2"/>
            <a:endCxn id="82" idx="0"/>
          </p:cNvCxnSpPr>
          <p:nvPr/>
        </p:nvCxnSpPr>
        <p:spPr>
          <a:xfrm>
            <a:off x="6413906" y="749651"/>
            <a:ext cx="0" cy="10142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Connecteur droit avec flèche 130">
            <a:extLst>
              <a:ext uri="{FF2B5EF4-FFF2-40B4-BE49-F238E27FC236}">
                <a16:creationId xmlns:a16="http://schemas.microsoft.com/office/drawing/2014/main" id="{A249BEE2-88D5-4F8B-A5E2-2B39F2E10FFB}"/>
              </a:ext>
            </a:extLst>
          </p:cNvPr>
          <p:cNvCxnSpPr>
            <a:cxnSpLocks/>
          </p:cNvCxnSpPr>
          <p:nvPr/>
        </p:nvCxnSpPr>
        <p:spPr>
          <a:xfrm flipV="1">
            <a:off x="5066464" y="764608"/>
            <a:ext cx="0" cy="3240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Rectangle 139">
            <a:extLst>
              <a:ext uri="{FF2B5EF4-FFF2-40B4-BE49-F238E27FC236}">
                <a16:creationId xmlns:a16="http://schemas.microsoft.com/office/drawing/2014/main" id="{FE0D0476-0F7D-4315-A7FE-880D624B888B}"/>
              </a:ext>
            </a:extLst>
          </p:cNvPr>
          <p:cNvSpPr/>
          <p:nvPr/>
        </p:nvSpPr>
        <p:spPr>
          <a:xfrm>
            <a:off x="2816950" y="4857372"/>
            <a:ext cx="2788497" cy="503707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dirty="0">
                <a:solidFill>
                  <a:schemeClr val="tx1"/>
                </a:solidFill>
              </a:rPr>
              <a:t>Agent  producteur</a:t>
            </a:r>
          </a:p>
        </p:txBody>
      </p:sp>
      <p:cxnSp>
        <p:nvCxnSpPr>
          <p:cNvPr id="142" name="Connecteur droit avec flèche 141">
            <a:extLst>
              <a:ext uri="{FF2B5EF4-FFF2-40B4-BE49-F238E27FC236}">
                <a16:creationId xmlns:a16="http://schemas.microsoft.com/office/drawing/2014/main" id="{4E9EA2FC-6E87-4231-90FC-7F5216943628}"/>
              </a:ext>
            </a:extLst>
          </p:cNvPr>
          <p:cNvCxnSpPr>
            <a:cxnSpLocks/>
          </p:cNvCxnSpPr>
          <p:nvPr/>
        </p:nvCxnSpPr>
        <p:spPr>
          <a:xfrm flipV="1">
            <a:off x="5118503" y="4452298"/>
            <a:ext cx="0" cy="4131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Connecteur droit avec flèche 163">
            <a:extLst>
              <a:ext uri="{FF2B5EF4-FFF2-40B4-BE49-F238E27FC236}">
                <a16:creationId xmlns:a16="http://schemas.microsoft.com/office/drawing/2014/main" id="{E112E918-C097-48AF-90C4-4ECA3C2410FE}"/>
              </a:ext>
            </a:extLst>
          </p:cNvPr>
          <p:cNvCxnSpPr>
            <a:cxnSpLocks/>
          </p:cNvCxnSpPr>
          <p:nvPr/>
        </p:nvCxnSpPr>
        <p:spPr>
          <a:xfrm>
            <a:off x="748936" y="4328500"/>
            <a:ext cx="2317928" cy="203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onnecteur droit avec flèche 142">
            <a:extLst>
              <a:ext uri="{FF2B5EF4-FFF2-40B4-BE49-F238E27FC236}">
                <a16:creationId xmlns:a16="http://schemas.microsoft.com/office/drawing/2014/main" id="{0D56DB2F-946B-46E5-AE1E-3EBAE0FDB354}"/>
              </a:ext>
            </a:extLst>
          </p:cNvPr>
          <p:cNvCxnSpPr>
            <a:cxnSpLocks/>
          </p:cNvCxnSpPr>
          <p:nvPr/>
        </p:nvCxnSpPr>
        <p:spPr>
          <a:xfrm>
            <a:off x="3397120" y="4448790"/>
            <a:ext cx="2729" cy="4166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 : coins arrondis 33">
            <a:extLst>
              <a:ext uri="{FF2B5EF4-FFF2-40B4-BE49-F238E27FC236}">
                <a16:creationId xmlns:a16="http://schemas.microsoft.com/office/drawing/2014/main" id="{58FCEDD1-6F9C-49EF-A693-9E2EC719E854}"/>
              </a:ext>
            </a:extLst>
          </p:cNvPr>
          <p:cNvSpPr/>
          <p:nvPr/>
        </p:nvSpPr>
        <p:spPr>
          <a:xfrm>
            <a:off x="3102997" y="3711752"/>
            <a:ext cx="759655" cy="231523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700" b="1" dirty="0">
                <a:solidFill>
                  <a:schemeClr val="tx1"/>
                </a:solidFill>
              </a:rPr>
              <a:t>Offre en énergie</a:t>
            </a:r>
            <a:endParaRPr lang="fr-FR" sz="700" dirty="0">
              <a:solidFill>
                <a:schemeClr val="tx1"/>
              </a:solidFill>
            </a:endParaRPr>
          </a:p>
        </p:txBody>
      </p:sp>
      <p:cxnSp>
        <p:nvCxnSpPr>
          <p:cNvPr id="148" name="Connecteur droit avec flèche 147">
            <a:extLst>
              <a:ext uri="{FF2B5EF4-FFF2-40B4-BE49-F238E27FC236}">
                <a16:creationId xmlns:a16="http://schemas.microsoft.com/office/drawing/2014/main" id="{FD66AC6A-8589-48BA-BBB0-EEA2FE2B86DF}"/>
              </a:ext>
            </a:extLst>
          </p:cNvPr>
          <p:cNvCxnSpPr>
            <a:cxnSpLocks/>
          </p:cNvCxnSpPr>
          <p:nvPr/>
        </p:nvCxnSpPr>
        <p:spPr>
          <a:xfrm flipV="1">
            <a:off x="3764147" y="3943276"/>
            <a:ext cx="6733" cy="9140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Connecteur droit avec flèche 152">
            <a:extLst>
              <a:ext uri="{FF2B5EF4-FFF2-40B4-BE49-F238E27FC236}">
                <a16:creationId xmlns:a16="http://schemas.microsoft.com/office/drawing/2014/main" id="{6C7F60C0-EE3D-40EF-89B3-8F48B9E90A66}"/>
              </a:ext>
            </a:extLst>
          </p:cNvPr>
          <p:cNvCxnSpPr>
            <a:cxnSpLocks/>
          </p:cNvCxnSpPr>
          <p:nvPr/>
        </p:nvCxnSpPr>
        <p:spPr>
          <a:xfrm flipV="1">
            <a:off x="4462057" y="3943275"/>
            <a:ext cx="0" cy="9221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ZoneTexte 117">
            <a:extLst>
              <a:ext uri="{FF2B5EF4-FFF2-40B4-BE49-F238E27FC236}">
                <a16:creationId xmlns:a16="http://schemas.microsoft.com/office/drawing/2014/main" id="{CEA1A223-F6B3-4EF0-8A12-ECB1B7829D7C}"/>
              </a:ext>
            </a:extLst>
          </p:cNvPr>
          <p:cNvSpPr txBox="1"/>
          <p:nvPr/>
        </p:nvSpPr>
        <p:spPr>
          <a:xfrm>
            <a:off x="2967352" y="3505760"/>
            <a:ext cx="112697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dirty="0"/>
              <a:t>LSA Producteur</a:t>
            </a:r>
          </a:p>
        </p:txBody>
      </p:sp>
      <p:sp>
        <p:nvSpPr>
          <p:cNvPr id="167" name="Rectangle : coins arrondis 166">
            <a:extLst>
              <a:ext uri="{FF2B5EF4-FFF2-40B4-BE49-F238E27FC236}">
                <a16:creationId xmlns:a16="http://schemas.microsoft.com/office/drawing/2014/main" id="{B6F89A23-1950-4631-A6C0-D7DC2AB51542}"/>
              </a:ext>
            </a:extLst>
          </p:cNvPr>
          <p:cNvSpPr/>
          <p:nvPr/>
        </p:nvSpPr>
        <p:spPr>
          <a:xfrm>
            <a:off x="5291894" y="1757089"/>
            <a:ext cx="663460" cy="218644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700" b="1" dirty="0">
                <a:solidFill>
                  <a:schemeClr val="tx1"/>
                </a:solidFill>
              </a:rPr>
              <a:t>Interruption</a:t>
            </a:r>
            <a:endParaRPr lang="fr-FR" sz="700" dirty="0">
              <a:solidFill>
                <a:schemeClr val="tx1"/>
              </a:solidFill>
            </a:endParaRPr>
          </a:p>
        </p:txBody>
      </p:sp>
      <p:sp>
        <p:nvSpPr>
          <p:cNvPr id="168" name="Rectangle : coins arrondis 167">
            <a:extLst>
              <a:ext uri="{FF2B5EF4-FFF2-40B4-BE49-F238E27FC236}">
                <a16:creationId xmlns:a16="http://schemas.microsoft.com/office/drawing/2014/main" id="{C45219CD-B909-44AA-BBB3-2E5523F89157}"/>
              </a:ext>
            </a:extLst>
          </p:cNvPr>
          <p:cNvSpPr/>
          <p:nvPr/>
        </p:nvSpPr>
        <p:spPr>
          <a:xfrm>
            <a:off x="4163477" y="3706704"/>
            <a:ext cx="707920" cy="223959"/>
          </a:xfrm>
          <a:prstGeom prst="roundRect">
            <a:avLst>
              <a:gd name="adj" fmla="val 6779"/>
            </a:avLst>
          </a:prstGeom>
          <a:solidFill>
            <a:srgbClr val="B9EDFF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700" b="1" dirty="0">
                <a:solidFill>
                  <a:schemeClr val="tx1"/>
                </a:solidFill>
              </a:rPr>
              <a:t>Contrat à jour</a:t>
            </a:r>
            <a:endParaRPr lang="fr-FR" sz="700" dirty="0">
              <a:solidFill>
                <a:schemeClr val="tx1"/>
              </a:solidFill>
            </a:endParaRPr>
          </a:p>
          <a:p>
            <a:pPr algn="ctr"/>
            <a:endParaRPr lang="fr-FR" sz="501" dirty="0">
              <a:solidFill>
                <a:schemeClr val="tx1"/>
              </a:solidFill>
            </a:endParaRPr>
          </a:p>
        </p:txBody>
      </p:sp>
      <p:sp>
        <p:nvSpPr>
          <p:cNvPr id="175" name="Rectangle : coins arrondis 174">
            <a:extLst>
              <a:ext uri="{FF2B5EF4-FFF2-40B4-BE49-F238E27FC236}">
                <a16:creationId xmlns:a16="http://schemas.microsoft.com/office/drawing/2014/main" id="{BBC910E0-DEC9-4B89-BFBE-08F387866F8F}"/>
              </a:ext>
            </a:extLst>
          </p:cNvPr>
          <p:cNvSpPr/>
          <p:nvPr/>
        </p:nvSpPr>
        <p:spPr>
          <a:xfrm>
            <a:off x="4660297" y="4216521"/>
            <a:ext cx="812335" cy="223958"/>
          </a:xfrm>
          <a:prstGeom prst="roundRect">
            <a:avLst/>
          </a:prstGeom>
          <a:solidFill>
            <a:srgbClr val="89FFBE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700" b="1" dirty="0">
                <a:solidFill>
                  <a:schemeClr val="tx1"/>
                </a:solidFill>
              </a:rPr>
              <a:t>Confirmation du</a:t>
            </a:r>
          </a:p>
          <a:p>
            <a:pPr algn="ctr"/>
            <a:r>
              <a:rPr lang="fr-FR" sz="700" b="1" dirty="0">
                <a:solidFill>
                  <a:schemeClr val="tx1"/>
                </a:solidFill>
              </a:rPr>
              <a:t>producteur</a:t>
            </a:r>
            <a:endParaRPr lang="fr-FR" sz="700" dirty="0">
              <a:solidFill>
                <a:schemeClr val="tx1"/>
              </a:solidFill>
            </a:endParaRPr>
          </a:p>
        </p:txBody>
      </p:sp>
      <p:sp>
        <p:nvSpPr>
          <p:cNvPr id="180" name="ZoneTexte 179">
            <a:extLst>
              <a:ext uri="{FF2B5EF4-FFF2-40B4-BE49-F238E27FC236}">
                <a16:creationId xmlns:a16="http://schemas.microsoft.com/office/drawing/2014/main" id="{A9DBD22A-39F9-4734-A868-E6C316884049}"/>
              </a:ext>
            </a:extLst>
          </p:cNvPr>
          <p:cNvSpPr txBox="1"/>
          <p:nvPr/>
        </p:nvSpPr>
        <p:spPr>
          <a:xfrm>
            <a:off x="1082512" y="1056013"/>
            <a:ext cx="107658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dirty="0"/>
              <a:t>LSA Consommateur</a:t>
            </a:r>
          </a:p>
        </p:txBody>
      </p:sp>
      <p:sp>
        <p:nvSpPr>
          <p:cNvPr id="200" name="ZoneTexte 199">
            <a:extLst>
              <a:ext uri="{FF2B5EF4-FFF2-40B4-BE49-F238E27FC236}">
                <a16:creationId xmlns:a16="http://schemas.microsoft.com/office/drawing/2014/main" id="{DAC52F50-7C08-4BFF-98A4-740FD414EC17}"/>
              </a:ext>
            </a:extLst>
          </p:cNvPr>
          <p:cNvSpPr txBox="1"/>
          <p:nvPr/>
        </p:nvSpPr>
        <p:spPr>
          <a:xfrm>
            <a:off x="3558269" y="2510409"/>
            <a:ext cx="12328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Eco-lois :</a:t>
            </a:r>
          </a:p>
        </p:txBody>
      </p:sp>
      <p:grpSp>
        <p:nvGrpSpPr>
          <p:cNvPr id="10" name="Groupe 9">
            <a:extLst>
              <a:ext uri="{FF2B5EF4-FFF2-40B4-BE49-F238E27FC236}">
                <a16:creationId xmlns:a16="http://schemas.microsoft.com/office/drawing/2014/main" id="{715F17DE-86C1-49AA-97C2-210EC57DDCBE}"/>
              </a:ext>
            </a:extLst>
          </p:cNvPr>
          <p:cNvGrpSpPr/>
          <p:nvPr/>
        </p:nvGrpSpPr>
        <p:grpSpPr>
          <a:xfrm>
            <a:off x="2832600" y="2875188"/>
            <a:ext cx="2788501" cy="406338"/>
            <a:chOff x="2816951" y="2946383"/>
            <a:chExt cx="2788501" cy="406338"/>
          </a:xfrm>
        </p:grpSpPr>
        <p:sp>
          <p:nvSpPr>
            <p:cNvPr id="193" name="Rectangle 192">
              <a:extLst>
                <a:ext uri="{FF2B5EF4-FFF2-40B4-BE49-F238E27FC236}">
                  <a16:creationId xmlns:a16="http://schemas.microsoft.com/office/drawing/2014/main" id="{CDD8EE95-37A4-467A-B670-AD5F6993531D}"/>
                </a:ext>
              </a:extLst>
            </p:cNvPr>
            <p:cNvSpPr/>
            <p:nvPr/>
          </p:nvSpPr>
          <p:spPr>
            <a:xfrm>
              <a:off x="2816951" y="2946383"/>
              <a:ext cx="2788501" cy="40633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941" dirty="0"/>
            </a:p>
          </p:txBody>
        </p:sp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BF7DA202-A361-4CF4-A1A9-0799BBD876D0}"/>
                </a:ext>
              </a:extLst>
            </p:cNvPr>
            <p:cNvSpPr/>
            <p:nvPr/>
          </p:nvSpPr>
          <p:spPr>
            <a:xfrm>
              <a:off x="2904026" y="3031909"/>
              <a:ext cx="798238" cy="195237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941" dirty="0"/>
                <a:t>Bonding</a:t>
              </a:r>
            </a:p>
          </p:txBody>
        </p:sp>
        <p:sp>
          <p:nvSpPr>
            <p:cNvPr id="185" name="Rectangle 184">
              <a:extLst>
                <a:ext uri="{FF2B5EF4-FFF2-40B4-BE49-F238E27FC236}">
                  <a16:creationId xmlns:a16="http://schemas.microsoft.com/office/drawing/2014/main" id="{5663D3E6-0D23-4B26-B57F-66E57E15D012}"/>
                </a:ext>
              </a:extLst>
            </p:cNvPr>
            <p:cNvSpPr/>
            <p:nvPr/>
          </p:nvSpPr>
          <p:spPr>
            <a:xfrm>
              <a:off x="4649089" y="3034337"/>
              <a:ext cx="747051" cy="20231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900" dirty="0" err="1"/>
                <a:t>Decay</a:t>
              </a:r>
              <a:endParaRPr lang="fr-FR" sz="900" dirty="0"/>
            </a:p>
          </p:txBody>
        </p:sp>
        <p:sp>
          <p:nvSpPr>
            <p:cNvPr id="186" name="Rectangle 185">
              <a:extLst>
                <a:ext uri="{FF2B5EF4-FFF2-40B4-BE49-F238E27FC236}">
                  <a16:creationId xmlns:a16="http://schemas.microsoft.com/office/drawing/2014/main" id="{6FB44D6B-B17B-4278-A254-5CB7C2F59814}"/>
                </a:ext>
              </a:extLst>
            </p:cNvPr>
            <p:cNvSpPr/>
            <p:nvPr/>
          </p:nvSpPr>
          <p:spPr>
            <a:xfrm>
              <a:off x="3754728" y="3031909"/>
              <a:ext cx="793046" cy="20474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fr-FR" sz="900" dirty="0" err="1"/>
                <a:t>Spreading</a:t>
              </a:r>
              <a:endParaRPr lang="fr-FR" sz="900" dirty="0"/>
            </a:p>
          </p:txBody>
        </p:sp>
        <p:pic>
          <p:nvPicPr>
            <p:cNvPr id="201" name="Image 200">
              <a:extLst>
                <a:ext uri="{FF2B5EF4-FFF2-40B4-BE49-F238E27FC236}">
                  <a16:creationId xmlns:a16="http://schemas.microsoft.com/office/drawing/2014/main" id="{3BA2B4B0-523A-45EC-9441-B18CB3D972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3379" y="3080687"/>
              <a:ext cx="107911" cy="107911"/>
            </a:xfrm>
            <a:prstGeom prst="rect">
              <a:avLst/>
            </a:prstGeom>
          </p:spPr>
        </p:pic>
        <p:pic>
          <p:nvPicPr>
            <p:cNvPr id="64" name="Image 63">
              <a:extLst>
                <a:ext uri="{FF2B5EF4-FFF2-40B4-BE49-F238E27FC236}">
                  <a16:creationId xmlns:a16="http://schemas.microsoft.com/office/drawing/2014/main" id="{A181C3E3-75BF-409F-83EA-CFA118CB61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44326" y="3080324"/>
              <a:ext cx="107911" cy="107911"/>
            </a:xfrm>
            <a:prstGeom prst="rect">
              <a:avLst/>
            </a:prstGeom>
          </p:spPr>
        </p:pic>
        <p:pic>
          <p:nvPicPr>
            <p:cNvPr id="65" name="Image 64">
              <a:extLst>
                <a:ext uri="{FF2B5EF4-FFF2-40B4-BE49-F238E27FC236}">
                  <a16:creationId xmlns:a16="http://schemas.microsoft.com/office/drawing/2014/main" id="{E09CE466-74EC-4F09-B858-4DDF5222CB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68203" y="3073447"/>
              <a:ext cx="107911" cy="107911"/>
            </a:xfrm>
            <a:prstGeom prst="rect">
              <a:avLst/>
            </a:prstGeom>
          </p:spPr>
        </p:pic>
      </p:grpSp>
      <p:cxnSp>
        <p:nvCxnSpPr>
          <p:cNvPr id="89" name="Connecteur droit avec flèche 88">
            <a:extLst>
              <a:ext uri="{FF2B5EF4-FFF2-40B4-BE49-F238E27FC236}">
                <a16:creationId xmlns:a16="http://schemas.microsoft.com/office/drawing/2014/main" id="{EE7C6194-3990-495E-8C3F-DC72936872B9}"/>
              </a:ext>
            </a:extLst>
          </p:cNvPr>
          <p:cNvCxnSpPr>
            <a:cxnSpLocks/>
          </p:cNvCxnSpPr>
          <p:nvPr/>
        </p:nvCxnSpPr>
        <p:spPr>
          <a:xfrm flipH="1">
            <a:off x="782943" y="764608"/>
            <a:ext cx="11091" cy="6754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necteur droit avec flèche 73">
            <a:extLst>
              <a:ext uri="{FF2B5EF4-FFF2-40B4-BE49-F238E27FC236}">
                <a16:creationId xmlns:a16="http://schemas.microsoft.com/office/drawing/2014/main" id="{FC3BD912-83F6-492C-9B22-8D3523F971DF}"/>
              </a:ext>
            </a:extLst>
          </p:cNvPr>
          <p:cNvCxnSpPr>
            <a:cxnSpLocks/>
          </p:cNvCxnSpPr>
          <p:nvPr/>
        </p:nvCxnSpPr>
        <p:spPr>
          <a:xfrm>
            <a:off x="6306735" y="1991494"/>
            <a:ext cx="0" cy="588070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necteur droit avec flèche 78">
            <a:extLst>
              <a:ext uri="{FF2B5EF4-FFF2-40B4-BE49-F238E27FC236}">
                <a16:creationId xmlns:a16="http://schemas.microsoft.com/office/drawing/2014/main" id="{E9340466-F3A4-4281-B573-031D6581E216}"/>
              </a:ext>
            </a:extLst>
          </p:cNvPr>
          <p:cNvCxnSpPr>
            <a:cxnSpLocks/>
          </p:cNvCxnSpPr>
          <p:nvPr/>
        </p:nvCxnSpPr>
        <p:spPr>
          <a:xfrm flipH="1">
            <a:off x="1884213" y="2585581"/>
            <a:ext cx="4422522" cy="0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necteur droit avec flèche 80">
            <a:extLst>
              <a:ext uri="{FF2B5EF4-FFF2-40B4-BE49-F238E27FC236}">
                <a16:creationId xmlns:a16="http://schemas.microsoft.com/office/drawing/2014/main" id="{A35CA4ED-F08E-4312-A360-0EA9F3C9630D}"/>
              </a:ext>
            </a:extLst>
          </p:cNvPr>
          <p:cNvCxnSpPr>
            <a:cxnSpLocks/>
          </p:cNvCxnSpPr>
          <p:nvPr/>
        </p:nvCxnSpPr>
        <p:spPr>
          <a:xfrm flipH="1">
            <a:off x="2344507" y="2435384"/>
            <a:ext cx="3250109" cy="1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necteur droit avec flèche 84">
            <a:extLst>
              <a:ext uri="{FF2B5EF4-FFF2-40B4-BE49-F238E27FC236}">
                <a16:creationId xmlns:a16="http://schemas.microsoft.com/office/drawing/2014/main" id="{F04521EF-EB00-421B-A5E4-49D08DBABDA6}"/>
              </a:ext>
            </a:extLst>
          </p:cNvPr>
          <p:cNvCxnSpPr>
            <a:cxnSpLocks/>
          </p:cNvCxnSpPr>
          <p:nvPr/>
        </p:nvCxnSpPr>
        <p:spPr>
          <a:xfrm flipH="1" flipV="1">
            <a:off x="2886482" y="2305674"/>
            <a:ext cx="2364908" cy="13642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eur droit avec flèche 86">
            <a:extLst>
              <a:ext uri="{FF2B5EF4-FFF2-40B4-BE49-F238E27FC236}">
                <a16:creationId xmlns:a16="http://schemas.microsoft.com/office/drawing/2014/main" id="{0D19A006-C4BC-4379-916C-A31F5AB5CC41}"/>
              </a:ext>
            </a:extLst>
          </p:cNvPr>
          <p:cNvCxnSpPr>
            <a:cxnSpLocks/>
          </p:cNvCxnSpPr>
          <p:nvPr/>
        </p:nvCxnSpPr>
        <p:spPr>
          <a:xfrm flipH="1">
            <a:off x="3119285" y="2184639"/>
            <a:ext cx="1974631" cy="6256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necteur droit avec flèche 89">
            <a:extLst>
              <a:ext uri="{FF2B5EF4-FFF2-40B4-BE49-F238E27FC236}">
                <a16:creationId xmlns:a16="http://schemas.microsoft.com/office/drawing/2014/main" id="{943E443C-A22E-4EE6-ADFE-1AA4A587CEFC}"/>
              </a:ext>
            </a:extLst>
          </p:cNvPr>
          <p:cNvCxnSpPr>
            <a:cxnSpLocks/>
          </p:cNvCxnSpPr>
          <p:nvPr/>
        </p:nvCxnSpPr>
        <p:spPr>
          <a:xfrm>
            <a:off x="2349336" y="1890766"/>
            <a:ext cx="0" cy="5527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Connecteur droit avec flèche 90">
            <a:extLst>
              <a:ext uri="{FF2B5EF4-FFF2-40B4-BE49-F238E27FC236}">
                <a16:creationId xmlns:a16="http://schemas.microsoft.com/office/drawing/2014/main" id="{61C623FA-34F7-488A-8558-0EBA3B183DFB}"/>
              </a:ext>
            </a:extLst>
          </p:cNvPr>
          <p:cNvCxnSpPr>
            <a:cxnSpLocks/>
          </p:cNvCxnSpPr>
          <p:nvPr/>
        </p:nvCxnSpPr>
        <p:spPr>
          <a:xfrm flipH="1">
            <a:off x="2886482" y="1659855"/>
            <a:ext cx="1" cy="6418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necteur droit avec flèche 92">
            <a:extLst>
              <a:ext uri="{FF2B5EF4-FFF2-40B4-BE49-F238E27FC236}">
                <a16:creationId xmlns:a16="http://schemas.microsoft.com/office/drawing/2014/main" id="{CFE8B176-A1E6-46F8-B00C-72A18DC87931}"/>
              </a:ext>
            </a:extLst>
          </p:cNvPr>
          <p:cNvCxnSpPr>
            <a:cxnSpLocks/>
          </p:cNvCxnSpPr>
          <p:nvPr/>
        </p:nvCxnSpPr>
        <p:spPr>
          <a:xfrm flipH="1">
            <a:off x="3131748" y="1281301"/>
            <a:ext cx="9977" cy="9103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Connecteur droit avec flèche 99">
            <a:extLst>
              <a:ext uri="{FF2B5EF4-FFF2-40B4-BE49-F238E27FC236}">
                <a16:creationId xmlns:a16="http://schemas.microsoft.com/office/drawing/2014/main" id="{3706FD1B-689F-48B2-8000-7FB31002EA6F}"/>
              </a:ext>
            </a:extLst>
          </p:cNvPr>
          <p:cNvCxnSpPr>
            <a:cxnSpLocks/>
          </p:cNvCxnSpPr>
          <p:nvPr/>
        </p:nvCxnSpPr>
        <p:spPr>
          <a:xfrm flipV="1">
            <a:off x="5251390" y="1643892"/>
            <a:ext cx="0" cy="6706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Connecteur droit avec flèche 100">
            <a:extLst>
              <a:ext uri="{FF2B5EF4-FFF2-40B4-BE49-F238E27FC236}">
                <a16:creationId xmlns:a16="http://schemas.microsoft.com/office/drawing/2014/main" id="{8CD3F3B1-6F54-4D76-BD3F-C1EFF34C80EC}"/>
              </a:ext>
            </a:extLst>
          </p:cNvPr>
          <p:cNvCxnSpPr>
            <a:cxnSpLocks/>
          </p:cNvCxnSpPr>
          <p:nvPr/>
        </p:nvCxnSpPr>
        <p:spPr>
          <a:xfrm flipV="1">
            <a:off x="5579276" y="1980223"/>
            <a:ext cx="820" cy="4520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Connecteur droit avec flèche 124">
            <a:extLst>
              <a:ext uri="{FF2B5EF4-FFF2-40B4-BE49-F238E27FC236}">
                <a16:creationId xmlns:a16="http://schemas.microsoft.com/office/drawing/2014/main" id="{72C23480-666F-475C-9BA1-A5ED577A6455}"/>
              </a:ext>
            </a:extLst>
          </p:cNvPr>
          <p:cNvCxnSpPr>
            <a:cxnSpLocks/>
          </p:cNvCxnSpPr>
          <p:nvPr/>
        </p:nvCxnSpPr>
        <p:spPr>
          <a:xfrm>
            <a:off x="2326530" y="757850"/>
            <a:ext cx="22806" cy="10281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Connecteur droit avec flèche 126">
            <a:extLst>
              <a:ext uri="{FF2B5EF4-FFF2-40B4-BE49-F238E27FC236}">
                <a16:creationId xmlns:a16="http://schemas.microsoft.com/office/drawing/2014/main" id="{B0FFF1E4-817F-4641-A52C-CA8E2815729F}"/>
              </a:ext>
            </a:extLst>
          </p:cNvPr>
          <p:cNvCxnSpPr>
            <a:cxnSpLocks/>
          </p:cNvCxnSpPr>
          <p:nvPr/>
        </p:nvCxnSpPr>
        <p:spPr>
          <a:xfrm>
            <a:off x="2879170" y="762927"/>
            <a:ext cx="7312" cy="6771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Rectangle : coins arrondis 79">
            <a:extLst>
              <a:ext uri="{FF2B5EF4-FFF2-40B4-BE49-F238E27FC236}">
                <a16:creationId xmlns:a16="http://schemas.microsoft.com/office/drawing/2014/main" id="{F7185A7C-95AF-4B3B-8EED-6E33EAA853B0}"/>
              </a:ext>
            </a:extLst>
          </p:cNvPr>
          <p:cNvSpPr/>
          <p:nvPr/>
        </p:nvSpPr>
        <p:spPr>
          <a:xfrm>
            <a:off x="7039903" y="1771880"/>
            <a:ext cx="839600" cy="216565"/>
          </a:xfrm>
          <a:prstGeom prst="roundRect">
            <a:avLst/>
          </a:prstGeom>
          <a:solidFill>
            <a:srgbClr val="89FFBE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700" b="1" dirty="0">
                <a:solidFill>
                  <a:schemeClr val="tx1"/>
                </a:solidFill>
              </a:rPr>
              <a:t>Confirmation du</a:t>
            </a:r>
          </a:p>
          <a:p>
            <a:pPr algn="ctr"/>
            <a:r>
              <a:rPr lang="fr-FR" sz="700" b="1" dirty="0">
                <a:solidFill>
                  <a:schemeClr val="tx1"/>
                </a:solidFill>
              </a:rPr>
              <a:t>producteur</a:t>
            </a:r>
            <a:endParaRPr lang="fr-FR" sz="700" dirty="0">
              <a:solidFill>
                <a:schemeClr val="tx1"/>
              </a:solidFill>
            </a:endParaRPr>
          </a:p>
        </p:txBody>
      </p:sp>
      <p:sp>
        <p:nvSpPr>
          <p:cNvPr id="82" name="Rectangle : coins arrondis 81">
            <a:extLst>
              <a:ext uri="{FF2B5EF4-FFF2-40B4-BE49-F238E27FC236}">
                <a16:creationId xmlns:a16="http://schemas.microsoft.com/office/drawing/2014/main" id="{0AAF09D6-C350-42BC-B489-CB5776682F5C}"/>
              </a:ext>
            </a:extLst>
          </p:cNvPr>
          <p:cNvSpPr/>
          <p:nvPr/>
        </p:nvSpPr>
        <p:spPr>
          <a:xfrm>
            <a:off x="6059051" y="1763913"/>
            <a:ext cx="709710" cy="214434"/>
          </a:xfrm>
          <a:prstGeom prst="roundRect">
            <a:avLst>
              <a:gd name="adj" fmla="val 6779"/>
            </a:avLst>
          </a:prstGeom>
          <a:solidFill>
            <a:srgbClr val="B9EDFF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700" b="1" dirty="0">
                <a:solidFill>
                  <a:schemeClr val="tx1"/>
                </a:solidFill>
              </a:rPr>
              <a:t>Contrat à jour</a:t>
            </a:r>
            <a:endParaRPr lang="fr-FR" sz="501" dirty="0">
              <a:solidFill>
                <a:schemeClr val="tx1"/>
              </a:solidFill>
            </a:endParaRPr>
          </a:p>
        </p:txBody>
      </p:sp>
      <p:sp>
        <p:nvSpPr>
          <p:cNvPr id="94" name="Rectangle : coins arrondis 93">
            <a:extLst>
              <a:ext uri="{FF2B5EF4-FFF2-40B4-BE49-F238E27FC236}">
                <a16:creationId xmlns:a16="http://schemas.microsoft.com/office/drawing/2014/main" id="{9244173C-4EB9-4D31-939B-D74ED158D58B}"/>
              </a:ext>
            </a:extLst>
          </p:cNvPr>
          <p:cNvSpPr/>
          <p:nvPr/>
        </p:nvSpPr>
        <p:spPr>
          <a:xfrm>
            <a:off x="1439622" y="1789725"/>
            <a:ext cx="707920" cy="223959"/>
          </a:xfrm>
          <a:prstGeom prst="roundRect">
            <a:avLst>
              <a:gd name="adj" fmla="val 6779"/>
            </a:avLst>
          </a:prstGeom>
          <a:solidFill>
            <a:srgbClr val="B9EDFF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700" b="1" dirty="0">
                <a:solidFill>
                  <a:schemeClr val="tx1"/>
                </a:solidFill>
              </a:rPr>
              <a:t>Contrat à jour</a:t>
            </a:r>
            <a:endParaRPr lang="fr-FR" sz="501" dirty="0">
              <a:solidFill>
                <a:schemeClr val="tx1"/>
              </a:solidFill>
            </a:endParaRPr>
          </a:p>
        </p:txBody>
      </p:sp>
      <p:sp>
        <p:nvSpPr>
          <p:cNvPr id="95" name="Rectangle : coins arrondis 94">
            <a:extLst>
              <a:ext uri="{FF2B5EF4-FFF2-40B4-BE49-F238E27FC236}">
                <a16:creationId xmlns:a16="http://schemas.microsoft.com/office/drawing/2014/main" id="{E0E1C432-479F-4154-B50A-A6D008BE8EEA}"/>
              </a:ext>
            </a:extLst>
          </p:cNvPr>
          <p:cNvSpPr/>
          <p:nvPr/>
        </p:nvSpPr>
        <p:spPr>
          <a:xfrm>
            <a:off x="506715" y="1458104"/>
            <a:ext cx="621371" cy="214956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700" b="1" dirty="0">
                <a:solidFill>
                  <a:schemeClr val="tx1"/>
                </a:solidFill>
              </a:rPr>
              <a:t>Requête </a:t>
            </a:r>
          </a:p>
          <a:p>
            <a:pPr algn="ctr"/>
            <a:r>
              <a:rPr lang="fr-FR" sz="700" b="1" dirty="0">
                <a:solidFill>
                  <a:schemeClr val="tx1"/>
                </a:solidFill>
              </a:rPr>
              <a:t>en énergie</a:t>
            </a:r>
            <a:endParaRPr lang="fr-FR" sz="700" dirty="0">
              <a:solidFill>
                <a:schemeClr val="tx1"/>
              </a:solidFill>
            </a:endParaRPr>
          </a:p>
        </p:txBody>
      </p:sp>
      <p:sp>
        <p:nvSpPr>
          <p:cNvPr id="96" name="Rectangle : coins arrondis 95">
            <a:extLst>
              <a:ext uri="{FF2B5EF4-FFF2-40B4-BE49-F238E27FC236}">
                <a16:creationId xmlns:a16="http://schemas.microsoft.com/office/drawing/2014/main" id="{3DC19BBD-617C-48DE-A421-2FD4F3BAB61A}"/>
              </a:ext>
            </a:extLst>
          </p:cNvPr>
          <p:cNvSpPr/>
          <p:nvPr/>
        </p:nvSpPr>
        <p:spPr>
          <a:xfrm>
            <a:off x="881050" y="1793959"/>
            <a:ext cx="537147" cy="211975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700" b="1" dirty="0">
                <a:solidFill>
                  <a:schemeClr val="tx1"/>
                </a:solidFill>
              </a:rPr>
              <a:t>Offre en énergie</a:t>
            </a:r>
            <a:endParaRPr lang="fr-FR" sz="700" dirty="0">
              <a:solidFill>
                <a:schemeClr val="tx1"/>
              </a:solidFill>
            </a:endParaRPr>
          </a:p>
        </p:txBody>
      </p:sp>
      <p:sp>
        <p:nvSpPr>
          <p:cNvPr id="102" name="Rectangle : coins arrondis 101">
            <a:extLst>
              <a:ext uri="{FF2B5EF4-FFF2-40B4-BE49-F238E27FC236}">
                <a16:creationId xmlns:a16="http://schemas.microsoft.com/office/drawing/2014/main" id="{B702F71D-7CCF-4D75-8F9A-06040D34EFE0}"/>
              </a:ext>
            </a:extLst>
          </p:cNvPr>
          <p:cNvSpPr/>
          <p:nvPr/>
        </p:nvSpPr>
        <p:spPr>
          <a:xfrm>
            <a:off x="2246890" y="1785977"/>
            <a:ext cx="663460" cy="218644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700" b="1" dirty="0">
                <a:solidFill>
                  <a:schemeClr val="tx1"/>
                </a:solidFill>
              </a:rPr>
              <a:t>Interruption</a:t>
            </a:r>
            <a:endParaRPr lang="fr-FR" sz="700" dirty="0">
              <a:solidFill>
                <a:schemeClr val="tx1"/>
              </a:solidFill>
            </a:endParaRPr>
          </a:p>
        </p:txBody>
      </p:sp>
      <p:sp>
        <p:nvSpPr>
          <p:cNvPr id="109" name="Rectangle : coins arrondis 108">
            <a:extLst>
              <a:ext uri="{FF2B5EF4-FFF2-40B4-BE49-F238E27FC236}">
                <a16:creationId xmlns:a16="http://schemas.microsoft.com/office/drawing/2014/main" id="{AAA78DCD-25E0-4F62-BCDF-A7203E2E7891}"/>
              </a:ext>
            </a:extLst>
          </p:cNvPr>
          <p:cNvSpPr/>
          <p:nvPr/>
        </p:nvSpPr>
        <p:spPr>
          <a:xfrm>
            <a:off x="4940182" y="1086447"/>
            <a:ext cx="622416" cy="206037"/>
          </a:xfrm>
          <a:prstGeom prst="roundRect">
            <a:avLst/>
          </a:prstGeom>
          <a:solidFill>
            <a:srgbClr val="F9D5BD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700" b="1" dirty="0">
                <a:solidFill>
                  <a:schemeClr val="tx1"/>
                </a:solidFill>
              </a:rPr>
              <a:t>Nouveau  contrat</a:t>
            </a:r>
            <a:endParaRPr lang="fr-FR" sz="700" dirty="0">
              <a:solidFill>
                <a:schemeClr val="tx1"/>
              </a:solidFill>
            </a:endParaRPr>
          </a:p>
        </p:txBody>
      </p:sp>
      <p:sp>
        <p:nvSpPr>
          <p:cNvPr id="110" name="Rectangle : coins arrondis 109">
            <a:extLst>
              <a:ext uri="{FF2B5EF4-FFF2-40B4-BE49-F238E27FC236}">
                <a16:creationId xmlns:a16="http://schemas.microsoft.com/office/drawing/2014/main" id="{E5882030-AD9A-4568-8CB9-BFF01E03D3F7}"/>
              </a:ext>
            </a:extLst>
          </p:cNvPr>
          <p:cNvSpPr/>
          <p:nvPr/>
        </p:nvSpPr>
        <p:spPr>
          <a:xfrm>
            <a:off x="5118502" y="1421849"/>
            <a:ext cx="711193" cy="206037"/>
          </a:xfrm>
          <a:prstGeom prst="roundRect">
            <a:avLst/>
          </a:prstGeom>
          <a:solidFill>
            <a:srgbClr val="F9D5BD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700" b="1" dirty="0">
                <a:solidFill>
                  <a:schemeClr val="tx1"/>
                </a:solidFill>
              </a:rPr>
              <a:t>Modification contrat</a:t>
            </a:r>
            <a:endParaRPr lang="fr-FR" sz="700" dirty="0">
              <a:solidFill>
                <a:schemeClr val="tx1"/>
              </a:solidFill>
            </a:endParaRPr>
          </a:p>
        </p:txBody>
      </p:sp>
      <p:sp>
        <p:nvSpPr>
          <p:cNvPr id="179" name="ZoneTexte 178">
            <a:extLst>
              <a:ext uri="{FF2B5EF4-FFF2-40B4-BE49-F238E27FC236}">
                <a16:creationId xmlns:a16="http://schemas.microsoft.com/office/drawing/2014/main" id="{CFFDD63F-7B4D-47B7-8F5C-78BF9BF00C4E}"/>
              </a:ext>
            </a:extLst>
          </p:cNvPr>
          <p:cNvSpPr txBox="1"/>
          <p:nvPr/>
        </p:nvSpPr>
        <p:spPr>
          <a:xfrm>
            <a:off x="6321600" y="1065342"/>
            <a:ext cx="104990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dirty="0"/>
              <a:t>LSA Agent contrat</a:t>
            </a:r>
          </a:p>
        </p:txBody>
      </p:sp>
      <p:sp>
        <p:nvSpPr>
          <p:cNvPr id="40" name="Rectangle : coins arrondis 39">
            <a:extLst>
              <a:ext uri="{FF2B5EF4-FFF2-40B4-BE49-F238E27FC236}">
                <a16:creationId xmlns:a16="http://schemas.microsoft.com/office/drawing/2014/main" id="{F81561B4-7CF6-4418-A5F8-C03C92322C63}"/>
              </a:ext>
            </a:extLst>
          </p:cNvPr>
          <p:cNvSpPr/>
          <p:nvPr/>
        </p:nvSpPr>
        <p:spPr>
          <a:xfrm>
            <a:off x="2643485" y="1087458"/>
            <a:ext cx="573082" cy="190726"/>
          </a:xfrm>
          <a:prstGeom prst="roundRect">
            <a:avLst/>
          </a:prstGeom>
          <a:solidFill>
            <a:srgbClr val="F9D5BD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700" b="1" dirty="0">
                <a:solidFill>
                  <a:schemeClr val="tx1"/>
                </a:solidFill>
              </a:rPr>
              <a:t>Nouveau  contrat</a:t>
            </a:r>
            <a:endParaRPr lang="fr-FR" sz="700" dirty="0">
              <a:solidFill>
                <a:schemeClr val="tx1"/>
              </a:solidFill>
            </a:endParaRPr>
          </a:p>
        </p:txBody>
      </p:sp>
      <p:sp>
        <p:nvSpPr>
          <p:cNvPr id="171" name="ZoneTexte 170">
            <a:extLst>
              <a:ext uri="{FF2B5EF4-FFF2-40B4-BE49-F238E27FC236}">
                <a16:creationId xmlns:a16="http://schemas.microsoft.com/office/drawing/2014/main" id="{CBBAD865-62D1-4880-924B-5E41836D98E2}"/>
              </a:ext>
            </a:extLst>
          </p:cNvPr>
          <p:cNvSpPr txBox="1"/>
          <p:nvPr/>
        </p:nvSpPr>
        <p:spPr>
          <a:xfrm>
            <a:off x="6104802" y="4282337"/>
            <a:ext cx="21333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Espace de tuples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A393EA90-B11C-4D1E-AD82-8DAD65B48431}"/>
              </a:ext>
            </a:extLst>
          </p:cNvPr>
          <p:cNvSpPr/>
          <p:nvPr/>
        </p:nvSpPr>
        <p:spPr>
          <a:xfrm>
            <a:off x="463724" y="188923"/>
            <a:ext cx="2812872" cy="565091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Agent consommateur</a:t>
            </a:r>
          </a:p>
        </p:txBody>
      </p:sp>
      <p:sp>
        <p:nvSpPr>
          <p:cNvPr id="76" name="Espace réservé du numéro de diapositive 1">
            <a:extLst>
              <a:ext uri="{FF2B5EF4-FFF2-40B4-BE49-F238E27FC236}">
                <a16:creationId xmlns:a16="http://schemas.microsoft.com/office/drawing/2014/main" id="{87256734-72E0-468C-A37D-5CCE7D4D01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93406" y="5420073"/>
            <a:ext cx="471491" cy="281449"/>
          </a:xfrm>
        </p:spPr>
        <p:txBody>
          <a:bodyPr/>
          <a:lstStyle/>
          <a:p>
            <a:fld id="{211527CB-DA45-4494-8092-3F008ECA875E}" type="slidenum">
              <a:rPr lang="fr-FR" smtClean="0"/>
              <a:t>33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840260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EF997563-94EE-408C-A2E3-C1F8A810EAAC}"/>
              </a:ext>
            </a:extLst>
          </p:cNvPr>
          <p:cNvSpPr/>
          <p:nvPr/>
        </p:nvSpPr>
        <p:spPr>
          <a:xfrm>
            <a:off x="330201" y="984887"/>
            <a:ext cx="7449424" cy="360235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254" dirty="0">
                <a:solidFill>
                  <a:schemeClr val="tx1"/>
                </a:solidFill>
              </a:rPr>
              <a:t>ESPACE DE TUPLES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8C5EFAF-4C6A-4BBB-9086-6E254FEE15FF}"/>
              </a:ext>
            </a:extLst>
          </p:cNvPr>
          <p:cNvSpPr/>
          <p:nvPr/>
        </p:nvSpPr>
        <p:spPr>
          <a:xfrm>
            <a:off x="3110433" y="1046961"/>
            <a:ext cx="2105784" cy="983721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664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6F0C707-9D0F-45BC-B605-5A559518C33D}"/>
              </a:ext>
            </a:extLst>
          </p:cNvPr>
          <p:cNvSpPr/>
          <p:nvPr/>
        </p:nvSpPr>
        <p:spPr>
          <a:xfrm>
            <a:off x="716933" y="1044829"/>
            <a:ext cx="2185361" cy="98279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FR" sz="664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5B37877-7C7C-43F0-8B5A-AEE72A0C0AD3}"/>
              </a:ext>
            </a:extLst>
          </p:cNvPr>
          <p:cNvSpPr/>
          <p:nvPr/>
        </p:nvSpPr>
        <p:spPr>
          <a:xfrm>
            <a:off x="5394481" y="1051736"/>
            <a:ext cx="2290776" cy="985634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664" dirty="0"/>
          </a:p>
        </p:txBody>
      </p:sp>
      <p:sp>
        <p:nvSpPr>
          <p:cNvPr id="286" name="ZoneTexte 285">
            <a:extLst>
              <a:ext uri="{FF2B5EF4-FFF2-40B4-BE49-F238E27FC236}">
                <a16:creationId xmlns:a16="http://schemas.microsoft.com/office/drawing/2014/main" id="{3E72B825-910F-42F2-8EF3-F605C15AEEB0}"/>
              </a:ext>
            </a:extLst>
          </p:cNvPr>
          <p:cNvSpPr txBox="1"/>
          <p:nvPr/>
        </p:nvSpPr>
        <p:spPr>
          <a:xfrm>
            <a:off x="1512258" y="5452001"/>
            <a:ext cx="405034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dirty="0"/>
              <a:t> : Transmission d’une information vers d’autres agents via l’éco-loi «  Bonding »</a:t>
            </a:r>
          </a:p>
        </p:txBody>
      </p:sp>
      <p:cxnSp>
        <p:nvCxnSpPr>
          <p:cNvPr id="290" name="Connecteur droit avec flèche 289">
            <a:extLst>
              <a:ext uri="{FF2B5EF4-FFF2-40B4-BE49-F238E27FC236}">
                <a16:creationId xmlns:a16="http://schemas.microsoft.com/office/drawing/2014/main" id="{EC7B07E4-E635-4A1F-A5E7-6108F037FD0F}"/>
              </a:ext>
            </a:extLst>
          </p:cNvPr>
          <p:cNvCxnSpPr>
            <a:cxnSpLocks/>
          </p:cNvCxnSpPr>
          <p:nvPr/>
        </p:nvCxnSpPr>
        <p:spPr>
          <a:xfrm>
            <a:off x="1158997" y="5536999"/>
            <a:ext cx="34510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Connecteur droit avec flèche 177">
            <a:extLst>
              <a:ext uri="{FF2B5EF4-FFF2-40B4-BE49-F238E27FC236}">
                <a16:creationId xmlns:a16="http://schemas.microsoft.com/office/drawing/2014/main" id="{976C8177-6B2D-4961-94AA-8C2D75CE5EE9}"/>
              </a:ext>
            </a:extLst>
          </p:cNvPr>
          <p:cNvCxnSpPr>
            <a:cxnSpLocks/>
          </p:cNvCxnSpPr>
          <p:nvPr/>
        </p:nvCxnSpPr>
        <p:spPr>
          <a:xfrm flipH="1">
            <a:off x="1939173" y="3785788"/>
            <a:ext cx="1404532" cy="8251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Rectangle 87">
            <a:extLst>
              <a:ext uri="{FF2B5EF4-FFF2-40B4-BE49-F238E27FC236}">
                <a16:creationId xmlns:a16="http://schemas.microsoft.com/office/drawing/2014/main" id="{A393EA90-B11C-4D1E-AD82-8DAD65B48431}"/>
              </a:ext>
            </a:extLst>
          </p:cNvPr>
          <p:cNvSpPr/>
          <p:nvPr/>
        </p:nvSpPr>
        <p:spPr>
          <a:xfrm>
            <a:off x="716932" y="192856"/>
            <a:ext cx="2185359" cy="565925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dirty="0">
                <a:solidFill>
                  <a:schemeClr val="tx1"/>
                </a:solidFill>
              </a:rPr>
              <a:t>Agent consommateur</a:t>
            </a:r>
          </a:p>
        </p:txBody>
      </p:sp>
      <p:cxnSp>
        <p:nvCxnSpPr>
          <p:cNvPr id="104" name="Connecteur droit avec flèche 103">
            <a:extLst>
              <a:ext uri="{FF2B5EF4-FFF2-40B4-BE49-F238E27FC236}">
                <a16:creationId xmlns:a16="http://schemas.microsoft.com/office/drawing/2014/main" id="{BB87F062-15D4-4E9D-8C26-8FB8C14F1A4D}"/>
              </a:ext>
            </a:extLst>
          </p:cNvPr>
          <p:cNvCxnSpPr>
            <a:cxnSpLocks/>
          </p:cNvCxnSpPr>
          <p:nvPr/>
        </p:nvCxnSpPr>
        <p:spPr>
          <a:xfrm flipV="1">
            <a:off x="2529371" y="762355"/>
            <a:ext cx="0" cy="9520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Rectangle 120">
            <a:extLst>
              <a:ext uri="{FF2B5EF4-FFF2-40B4-BE49-F238E27FC236}">
                <a16:creationId xmlns:a16="http://schemas.microsoft.com/office/drawing/2014/main" id="{306B3003-27AA-4553-8635-94B3A1315E50}"/>
              </a:ext>
            </a:extLst>
          </p:cNvPr>
          <p:cNvSpPr/>
          <p:nvPr/>
        </p:nvSpPr>
        <p:spPr>
          <a:xfrm>
            <a:off x="3111534" y="192207"/>
            <a:ext cx="2096184" cy="569057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dirty="0">
                <a:solidFill>
                  <a:schemeClr val="tx1"/>
                </a:solidFill>
              </a:rPr>
              <a:t>Agent contrat</a:t>
            </a:r>
          </a:p>
        </p:txBody>
      </p:sp>
      <p:cxnSp>
        <p:nvCxnSpPr>
          <p:cNvPr id="130" name="Connecteur droit avec flèche 129">
            <a:extLst>
              <a:ext uri="{FF2B5EF4-FFF2-40B4-BE49-F238E27FC236}">
                <a16:creationId xmlns:a16="http://schemas.microsoft.com/office/drawing/2014/main" id="{3F259607-7EF0-4204-9C78-4218EF91CC7F}"/>
              </a:ext>
            </a:extLst>
          </p:cNvPr>
          <p:cNvCxnSpPr>
            <a:cxnSpLocks/>
          </p:cNvCxnSpPr>
          <p:nvPr/>
        </p:nvCxnSpPr>
        <p:spPr>
          <a:xfrm flipH="1" flipV="1">
            <a:off x="4828947" y="771560"/>
            <a:ext cx="6564" cy="9536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Rectangle 139">
            <a:extLst>
              <a:ext uri="{FF2B5EF4-FFF2-40B4-BE49-F238E27FC236}">
                <a16:creationId xmlns:a16="http://schemas.microsoft.com/office/drawing/2014/main" id="{FE0D0476-0F7D-4315-A7FE-880D624B888B}"/>
              </a:ext>
            </a:extLst>
          </p:cNvPr>
          <p:cNvSpPr/>
          <p:nvPr/>
        </p:nvSpPr>
        <p:spPr>
          <a:xfrm>
            <a:off x="5394481" y="192225"/>
            <a:ext cx="2290777" cy="56636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dirty="0">
                <a:solidFill>
                  <a:schemeClr val="tx1"/>
                </a:solidFill>
              </a:rPr>
              <a:t>Agent  producteur</a:t>
            </a:r>
          </a:p>
        </p:txBody>
      </p:sp>
      <p:cxnSp>
        <p:nvCxnSpPr>
          <p:cNvPr id="142" name="Connecteur droit avec flèche 141">
            <a:extLst>
              <a:ext uri="{FF2B5EF4-FFF2-40B4-BE49-F238E27FC236}">
                <a16:creationId xmlns:a16="http://schemas.microsoft.com/office/drawing/2014/main" id="{4E9EA2FC-6E87-4231-90FC-7F5216943628}"/>
              </a:ext>
            </a:extLst>
          </p:cNvPr>
          <p:cNvCxnSpPr>
            <a:cxnSpLocks/>
          </p:cNvCxnSpPr>
          <p:nvPr/>
        </p:nvCxnSpPr>
        <p:spPr>
          <a:xfrm flipV="1">
            <a:off x="7311950" y="1948850"/>
            <a:ext cx="1" cy="5206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Connecteur droit avec flèche 163">
            <a:extLst>
              <a:ext uri="{FF2B5EF4-FFF2-40B4-BE49-F238E27FC236}">
                <a16:creationId xmlns:a16="http://schemas.microsoft.com/office/drawing/2014/main" id="{E112E918-C097-48AF-90C4-4ECA3C2410FE}"/>
              </a:ext>
            </a:extLst>
          </p:cNvPr>
          <p:cNvCxnSpPr>
            <a:cxnSpLocks/>
          </p:cNvCxnSpPr>
          <p:nvPr/>
        </p:nvCxnSpPr>
        <p:spPr>
          <a:xfrm>
            <a:off x="1475587" y="4188777"/>
            <a:ext cx="174473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Connecteur droit avec flèche 147">
            <a:extLst>
              <a:ext uri="{FF2B5EF4-FFF2-40B4-BE49-F238E27FC236}">
                <a16:creationId xmlns:a16="http://schemas.microsoft.com/office/drawing/2014/main" id="{FD66AC6A-8589-48BA-BBB0-EEA2FE2B86DF}"/>
              </a:ext>
            </a:extLst>
          </p:cNvPr>
          <p:cNvCxnSpPr>
            <a:cxnSpLocks/>
          </p:cNvCxnSpPr>
          <p:nvPr/>
        </p:nvCxnSpPr>
        <p:spPr>
          <a:xfrm>
            <a:off x="5677088" y="1954414"/>
            <a:ext cx="1664" cy="38165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ZoneTexte 117">
            <a:extLst>
              <a:ext uri="{FF2B5EF4-FFF2-40B4-BE49-F238E27FC236}">
                <a16:creationId xmlns:a16="http://schemas.microsoft.com/office/drawing/2014/main" id="{CEA1A223-F6B3-4EF0-8A12-ECB1B7829D7C}"/>
              </a:ext>
            </a:extLst>
          </p:cNvPr>
          <p:cNvSpPr txBox="1"/>
          <p:nvPr/>
        </p:nvSpPr>
        <p:spPr>
          <a:xfrm>
            <a:off x="5881602" y="1059150"/>
            <a:ext cx="112697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dirty="0"/>
              <a:t>LSA Producteur</a:t>
            </a:r>
          </a:p>
        </p:txBody>
      </p:sp>
      <p:sp>
        <p:nvSpPr>
          <p:cNvPr id="179" name="ZoneTexte 178">
            <a:extLst>
              <a:ext uri="{FF2B5EF4-FFF2-40B4-BE49-F238E27FC236}">
                <a16:creationId xmlns:a16="http://schemas.microsoft.com/office/drawing/2014/main" id="{CFFDD63F-7B4D-47B7-8F5C-78BF9BF00C4E}"/>
              </a:ext>
            </a:extLst>
          </p:cNvPr>
          <p:cNvSpPr txBox="1"/>
          <p:nvPr/>
        </p:nvSpPr>
        <p:spPr>
          <a:xfrm>
            <a:off x="3466764" y="1044829"/>
            <a:ext cx="679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dirty="0"/>
              <a:t>LSA Agent</a:t>
            </a:r>
          </a:p>
          <a:p>
            <a:r>
              <a:rPr lang="fr-FR" sz="900" dirty="0"/>
              <a:t> contrat</a:t>
            </a:r>
          </a:p>
        </p:txBody>
      </p:sp>
      <p:sp>
        <p:nvSpPr>
          <p:cNvPr id="180" name="ZoneTexte 179">
            <a:extLst>
              <a:ext uri="{FF2B5EF4-FFF2-40B4-BE49-F238E27FC236}">
                <a16:creationId xmlns:a16="http://schemas.microsoft.com/office/drawing/2014/main" id="{A9DBD22A-39F9-4734-A868-E6C316884049}"/>
              </a:ext>
            </a:extLst>
          </p:cNvPr>
          <p:cNvSpPr txBox="1"/>
          <p:nvPr/>
        </p:nvSpPr>
        <p:spPr>
          <a:xfrm>
            <a:off x="1105916" y="1056782"/>
            <a:ext cx="1056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900" dirty="0"/>
              <a:t>LSA</a:t>
            </a:r>
          </a:p>
          <a:p>
            <a:pPr algn="ctr"/>
            <a:r>
              <a:rPr lang="fr-FR" sz="900" dirty="0"/>
              <a:t> Consommateur</a:t>
            </a:r>
          </a:p>
        </p:txBody>
      </p:sp>
      <p:sp>
        <p:nvSpPr>
          <p:cNvPr id="183" name="Rectangle : coins arrondis 182">
            <a:extLst>
              <a:ext uri="{FF2B5EF4-FFF2-40B4-BE49-F238E27FC236}">
                <a16:creationId xmlns:a16="http://schemas.microsoft.com/office/drawing/2014/main" id="{FF4B3415-E4A3-4E30-91F8-81B705781ED7}"/>
              </a:ext>
            </a:extLst>
          </p:cNvPr>
          <p:cNvSpPr/>
          <p:nvPr/>
        </p:nvSpPr>
        <p:spPr>
          <a:xfrm>
            <a:off x="787733" y="1710278"/>
            <a:ext cx="663090" cy="225597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700" b="1" dirty="0">
                <a:solidFill>
                  <a:schemeClr val="tx1"/>
                </a:solidFill>
              </a:rPr>
              <a:t>Evènement</a:t>
            </a:r>
            <a:endParaRPr lang="fr-FR" sz="700" dirty="0">
              <a:solidFill>
                <a:schemeClr val="tx1"/>
              </a:solidFill>
            </a:endParaRPr>
          </a:p>
        </p:txBody>
      </p:sp>
      <p:cxnSp>
        <p:nvCxnSpPr>
          <p:cNvPr id="89" name="Connecteur droit avec flèche 88">
            <a:extLst>
              <a:ext uri="{FF2B5EF4-FFF2-40B4-BE49-F238E27FC236}">
                <a16:creationId xmlns:a16="http://schemas.microsoft.com/office/drawing/2014/main" id="{EE7C6194-3990-495E-8C3F-DC72936872B9}"/>
              </a:ext>
            </a:extLst>
          </p:cNvPr>
          <p:cNvCxnSpPr>
            <a:cxnSpLocks/>
          </p:cNvCxnSpPr>
          <p:nvPr/>
        </p:nvCxnSpPr>
        <p:spPr>
          <a:xfrm flipH="1">
            <a:off x="1082655" y="764606"/>
            <a:ext cx="10363" cy="9308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67">
            <a:extLst>
              <a:ext uri="{FF2B5EF4-FFF2-40B4-BE49-F238E27FC236}">
                <a16:creationId xmlns:a16="http://schemas.microsoft.com/office/drawing/2014/main" id="{BAC5985D-0041-4A6D-BC4F-8ECCE7D31C35}"/>
              </a:ext>
            </a:extLst>
          </p:cNvPr>
          <p:cNvSpPr/>
          <p:nvPr/>
        </p:nvSpPr>
        <p:spPr>
          <a:xfrm>
            <a:off x="1271794" y="3640620"/>
            <a:ext cx="2178541" cy="8584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664" dirty="0"/>
          </a:p>
        </p:txBody>
      </p:sp>
      <p:sp>
        <p:nvSpPr>
          <p:cNvPr id="69" name="ZoneTexte 68">
            <a:extLst>
              <a:ext uri="{FF2B5EF4-FFF2-40B4-BE49-F238E27FC236}">
                <a16:creationId xmlns:a16="http://schemas.microsoft.com/office/drawing/2014/main" id="{CAF68EB5-2865-4412-ABDB-A52F4CFA7D01}"/>
              </a:ext>
            </a:extLst>
          </p:cNvPr>
          <p:cNvSpPr txBox="1"/>
          <p:nvPr/>
        </p:nvSpPr>
        <p:spPr>
          <a:xfrm>
            <a:off x="1510069" y="3603023"/>
            <a:ext cx="1744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900" dirty="0"/>
              <a:t>LSA Agent </a:t>
            </a:r>
          </a:p>
          <a:p>
            <a:pPr algn="ctr"/>
            <a:r>
              <a:rPr lang="fr-FR" sz="900" dirty="0"/>
              <a:t>d’apprentissage</a:t>
            </a:r>
          </a:p>
        </p:txBody>
      </p:sp>
      <p:sp>
        <p:nvSpPr>
          <p:cNvPr id="70" name="Rectangle : coins arrondis 69">
            <a:extLst>
              <a:ext uri="{FF2B5EF4-FFF2-40B4-BE49-F238E27FC236}">
                <a16:creationId xmlns:a16="http://schemas.microsoft.com/office/drawing/2014/main" id="{3E65BEF7-FDC4-400B-BDD7-18689C438748}"/>
              </a:ext>
            </a:extLst>
          </p:cNvPr>
          <p:cNvSpPr/>
          <p:nvPr/>
        </p:nvSpPr>
        <p:spPr>
          <a:xfrm>
            <a:off x="1357332" y="3859556"/>
            <a:ext cx="623617" cy="225597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700" b="1" dirty="0">
                <a:solidFill>
                  <a:schemeClr val="tx1"/>
                </a:solidFill>
              </a:rPr>
              <a:t>Evènement</a:t>
            </a:r>
            <a:endParaRPr lang="fr-FR" sz="700" dirty="0">
              <a:solidFill>
                <a:schemeClr val="tx1"/>
              </a:solidFill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ED4568BA-855F-4E8D-860F-271ACA12DE85}"/>
              </a:ext>
            </a:extLst>
          </p:cNvPr>
          <p:cNvSpPr/>
          <p:nvPr/>
        </p:nvSpPr>
        <p:spPr>
          <a:xfrm>
            <a:off x="4248361" y="3640620"/>
            <a:ext cx="2571539" cy="858456"/>
          </a:xfrm>
          <a:prstGeom prst="rect">
            <a:avLst/>
          </a:prstGeom>
          <a:solidFill>
            <a:srgbClr val="FF616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664" dirty="0"/>
          </a:p>
        </p:txBody>
      </p:sp>
      <p:cxnSp>
        <p:nvCxnSpPr>
          <p:cNvPr id="255" name="Connecteur droit avec flèche 254">
            <a:extLst>
              <a:ext uri="{FF2B5EF4-FFF2-40B4-BE49-F238E27FC236}">
                <a16:creationId xmlns:a16="http://schemas.microsoft.com/office/drawing/2014/main" id="{D00FC893-1AE3-4A4C-8506-913C266F96A5}"/>
              </a:ext>
            </a:extLst>
          </p:cNvPr>
          <p:cNvCxnSpPr>
            <a:cxnSpLocks/>
          </p:cNvCxnSpPr>
          <p:nvPr/>
        </p:nvCxnSpPr>
        <p:spPr>
          <a:xfrm>
            <a:off x="2529370" y="2467583"/>
            <a:ext cx="4782580" cy="0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ZoneTexte 71">
            <a:extLst>
              <a:ext uri="{FF2B5EF4-FFF2-40B4-BE49-F238E27FC236}">
                <a16:creationId xmlns:a16="http://schemas.microsoft.com/office/drawing/2014/main" id="{99A0F4A1-E82E-4C43-A1BF-A7584EE5FCC7}"/>
              </a:ext>
            </a:extLst>
          </p:cNvPr>
          <p:cNvSpPr txBox="1"/>
          <p:nvPr/>
        </p:nvSpPr>
        <p:spPr>
          <a:xfrm>
            <a:off x="4335351" y="3622495"/>
            <a:ext cx="1744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900" dirty="0"/>
              <a:t>LSA Agent </a:t>
            </a:r>
          </a:p>
          <a:p>
            <a:pPr algn="ctr"/>
            <a:r>
              <a:rPr lang="fr-FR" sz="900" dirty="0"/>
              <a:t>régulateur</a:t>
            </a:r>
          </a:p>
        </p:txBody>
      </p:sp>
      <p:sp>
        <p:nvSpPr>
          <p:cNvPr id="60" name="Rectangle : coins arrondis 59">
            <a:extLst>
              <a:ext uri="{FF2B5EF4-FFF2-40B4-BE49-F238E27FC236}">
                <a16:creationId xmlns:a16="http://schemas.microsoft.com/office/drawing/2014/main" id="{14BF3F1C-A1E2-4127-8586-44DF71A7A2BF}"/>
              </a:ext>
            </a:extLst>
          </p:cNvPr>
          <p:cNvSpPr/>
          <p:nvPr/>
        </p:nvSpPr>
        <p:spPr>
          <a:xfrm>
            <a:off x="2778976" y="3862093"/>
            <a:ext cx="599118" cy="225597"/>
          </a:xfrm>
          <a:prstGeom prst="roundRect">
            <a:avLst/>
          </a:prstGeom>
          <a:solidFill>
            <a:srgbClr val="DFCC3D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700" b="1" dirty="0">
                <a:solidFill>
                  <a:schemeClr val="tx1"/>
                </a:solidFill>
              </a:rPr>
              <a:t>Prédiction</a:t>
            </a:r>
            <a:endParaRPr lang="fr-FR" sz="700" dirty="0">
              <a:solidFill>
                <a:schemeClr val="tx1"/>
              </a:solidFill>
            </a:endParaRPr>
          </a:p>
        </p:txBody>
      </p:sp>
      <p:sp>
        <p:nvSpPr>
          <p:cNvPr id="61" name="Rectangle : coins arrondis 60">
            <a:extLst>
              <a:ext uri="{FF2B5EF4-FFF2-40B4-BE49-F238E27FC236}">
                <a16:creationId xmlns:a16="http://schemas.microsoft.com/office/drawing/2014/main" id="{5B1A0CDE-91EC-40E8-8A0C-82D5BF250956}"/>
              </a:ext>
            </a:extLst>
          </p:cNvPr>
          <p:cNvSpPr/>
          <p:nvPr/>
        </p:nvSpPr>
        <p:spPr>
          <a:xfrm>
            <a:off x="3169384" y="1713740"/>
            <a:ext cx="638044" cy="225597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700" b="1" dirty="0">
                <a:solidFill>
                  <a:schemeClr val="tx1"/>
                </a:solidFill>
              </a:rPr>
              <a:t>Evènement</a:t>
            </a:r>
            <a:endParaRPr lang="fr-FR" sz="700" dirty="0">
              <a:solidFill>
                <a:schemeClr val="tx1"/>
              </a:solidFill>
            </a:endParaRPr>
          </a:p>
        </p:txBody>
      </p:sp>
      <p:sp>
        <p:nvSpPr>
          <p:cNvPr id="62" name="Rectangle : coins arrondis 61">
            <a:extLst>
              <a:ext uri="{FF2B5EF4-FFF2-40B4-BE49-F238E27FC236}">
                <a16:creationId xmlns:a16="http://schemas.microsoft.com/office/drawing/2014/main" id="{12E9E7A8-C611-4509-9E6E-C69B8BA0FDBE}"/>
              </a:ext>
            </a:extLst>
          </p:cNvPr>
          <p:cNvSpPr/>
          <p:nvPr/>
        </p:nvSpPr>
        <p:spPr>
          <a:xfrm>
            <a:off x="5469306" y="1710278"/>
            <a:ext cx="638206" cy="225597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700" b="1" dirty="0">
                <a:solidFill>
                  <a:schemeClr val="tx1"/>
                </a:solidFill>
              </a:rPr>
              <a:t>Evènement</a:t>
            </a:r>
            <a:endParaRPr lang="fr-FR" sz="700" dirty="0">
              <a:solidFill>
                <a:schemeClr val="tx1"/>
              </a:solidFill>
            </a:endParaRPr>
          </a:p>
        </p:txBody>
      </p:sp>
      <p:cxnSp>
        <p:nvCxnSpPr>
          <p:cNvPr id="162" name="Connecteur droit avec flèche 161">
            <a:extLst>
              <a:ext uri="{FF2B5EF4-FFF2-40B4-BE49-F238E27FC236}">
                <a16:creationId xmlns:a16="http://schemas.microsoft.com/office/drawing/2014/main" id="{2CA3B4BD-D282-4E1B-AF8C-EA3A7A04FB89}"/>
              </a:ext>
            </a:extLst>
          </p:cNvPr>
          <p:cNvCxnSpPr>
            <a:cxnSpLocks/>
          </p:cNvCxnSpPr>
          <p:nvPr/>
        </p:nvCxnSpPr>
        <p:spPr>
          <a:xfrm>
            <a:off x="1082655" y="2329238"/>
            <a:ext cx="4611476" cy="0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necteur droit avec flèche 73">
            <a:extLst>
              <a:ext uri="{FF2B5EF4-FFF2-40B4-BE49-F238E27FC236}">
                <a16:creationId xmlns:a16="http://schemas.microsoft.com/office/drawing/2014/main" id="{3DCF875C-E78E-4FC1-9783-F5A84DE8AAF7}"/>
              </a:ext>
            </a:extLst>
          </p:cNvPr>
          <p:cNvCxnSpPr>
            <a:cxnSpLocks/>
          </p:cNvCxnSpPr>
          <p:nvPr/>
        </p:nvCxnSpPr>
        <p:spPr>
          <a:xfrm>
            <a:off x="3479425" y="1944684"/>
            <a:ext cx="1664" cy="38165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Connecteur droit avec flèche 164">
            <a:extLst>
              <a:ext uri="{FF2B5EF4-FFF2-40B4-BE49-F238E27FC236}">
                <a16:creationId xmlns:a16="http://schemas.microsoft.com/office/drawing/2014/main" id="{33E890D0-38E5-4EDF-936A-C473A32C1087}"/>
              </a:ext>
            </a:extLst>
          </p:cNvPr>
          <p:cNvCxnSpPr>
            <a:cxnSpLocks/>
            <a:endCxn id="70" idx="0"/>
          </p:cNvCxnSpPr>
          <p:nvPr/>
        </p:nvCxnSpPr>
        <p:spPr>
          <a:xfrm>
            <a:off x="1669141" y="2333604"/>
            <a:ext cx="0" cy="152595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eur droit avec flèche 74">
            <a:extLst>
              <a:ext uri="{FF2B5EF4-FFF2-40B4-BE49-F238E27FC236}">
                <a16:creationId xmlns:a16="http://schemas.microsoft.com/office/drawing/2014/main" id="{E120E0C3-D42B-45A9-8DD4-5196EAA2A072}"/>
              </a:ext>
            </a:extLst>
          </p:cNvPr>
          <p:cNvCxnSpPr>
            <a:cxnSpLocks/>
          </p:cNvCxnSpPr>
          <p:nvPr/>
        </p:nvCxnSpPr>
        <p:spPr>
          <a:xfrm>
            <a:off x="1091354" y="1945190"/>
            <a:ext cx="1664" cy="38165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Rectangle : coins arrondis 76">
            <a:extLst>
              <a:ext uri="{FF2B5EF4-FFF2-40B4-BE49-F238E27FC236}">
                <a16:creationId xmlns:a16="http://schemas.microsoft.com/office/drawing/2014/main" id="{9D25CF56-764C-474B-ADC5-2478BD5B0A5D}"/>
              </a:ext>
            </a:extLst>
          </p:cNvPr>
          <p:cNvSpPr/>
          <p:nvPr/>
        </p:nvSpPr>
        <p:spPr>
          <a:xfrm>
            <a:off x="6956528" y="1731701"/>
            <a:ext cx="714953" cy="225597"/>
          </a:xfrm>
          <a:prstGeom prst="roundRect">
            <a:avLst/>
          </a:prstGeom>
          <a:solidFill>
            <a:srgbClr val="FF3F3F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700" b="1" dirty="0">
                <a:solidFill>
                  <a:schemeClr val="tx1"/>
                </a:solidFill>
              </a:rPr>
              <a:t>Interruption</a:t>
            </a:r>
            <a:endParaRPr lang="fr-FR" sz="700" dirty="0">
              <a:solidFill>
                <a:schemeClr val="tx1"/>
              </a:solidFill>
            </a:endParaRPr>
          </a:p>
        </p:txBody>
      </p:sp>
      <p:cxnSp>
        <p:nvCxnSpPr>
          <p:cNvPr id="81" name="Connecteur droit avec flèche 80">
            <a:extLst>
              <a:ext uri="{FF2B5EF4-FFF2-40B4-BE49-F238E27FC236}">
                <a16:creationId xmlns:a16="http://schemas.microsoft.com/office/drawing/2014/main" id="{1B989C9C-4F92-45D4-A86D-EAFDA49C5605}"/>
              </a:ext>
            </a:extLst>
          </p:cNvPr>
          <p:cNvCxnSpPr>
            <a:cxnSpLocks/>
          </p:cNvCxnSpPr>
          <p:nvPr/>
        </p:nvCxnSpPr>
        <p:spPr>
          <a:xfrm flipH="1" flipV="1">
            <a:off x="7241047" y="772239"/>
            <a:ext cx="9037" cy="9608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necteur droit avec flèche 89">
            <a:extLst>
              <a:ext uri="{FF2B5EF4-FFF2-40B4-BE49-F238E27FC236}">
                <a16:creationId xmlns:a16="http://schemas.microsoft.com/office/drawing/2014/main" id="{9444E7B4-80E1-4F3D-903C-50BEF34A9916}"/>
              </a:ext>
            </a:extLst>
          </p:cNvPr>
          <p:cNvCxnSpPr>
            <a:cxnSpLocks/>
          </p:cNvCxnSpPr>
          <p:nvPr/>
        </p:nvCxnSpPr>
        <p:spPr>
          <a:xfrm flipV="1">
            <a:off x="4837342" y="1953841"/>
            <a:ext cx="1" cy="5206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Connecteur droit avec flèche 90">
            <a:extLst>
              <a:ext uri="{FF2B5EF4-FFF2-40B4-BE49-F238E27FC236}">
                <a16:creationId xmlns:a16="http://schemas.microsoft.com/office/drawing/2014/main" id="{08C45895-6D7A-4A00-A5D7-5AE1FFEE4E39}"/>
              </a:ext>
            </a:extLst>
          </p:cNvPr>
          <p:cNvCxnSpPr>
            <a:cxnSpLocks/>
          </p:cNvCxnSpPr>
          <p:nvPr/>
        </p:nvCxnSpPr>
        <p:spPr>
          <a:xfrm flipV="1">
            <a:off x="2529370" y="1946893"/>
            <a:ext cx="1" cy="5206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necteur droit avec flèche 92">
            <a:extLst>
              <a:ext uri="{FF2B5EF4-FFF2-40B4-BE49-F238E27FC236}">
                <a16:creationId xmlns:a16="http://schemas.microsoft.com/office/drawing/2014/main" id="{ED988880-43F1-4FEE-B957-04460DF77F71}"/>
              </a:ext>
            </a:extLst>
          </p:cNvPr>
          <p:cNvCxnSpPr>
            <a:cxnSpLocks/>
            <a:endCxn id="61" idx="0"/>
          </p:cNvCxnSpPr>
          <p:nvPr/>
        </p:nvCxnSpPr>
        <p:spPr>
          <a:xfrm>
            <a:off x="3474262" y="763163"/>
            <a:ext cx="14144" cy="9505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Connecteur droit avec flèche 93">
            <a:extLst>
              <a:ext uri="{FF2B5EF4-FFF2-40B4-BE49-F238E27FC236}">
                <a16:creationId xmlns:a16="http://schemas.microsoft.com/office/drawing/2014/main" id="{6D03D5D4-04A7-49D0-940A-A3A154546667}"/>
              </a:ext>
            </a:extLst>
          </p:cNvPr>
          <p:cNvCxnSpPr>
            <a:cxnSpLocks/>
          </p:cNvCxnSpPr>
          <p:nvPr/>
        </p:nvCxnSpPr>
        <p:spPr>
          <a:xfrm>
            <a:off x="5677088" y="758151"/>
            <a:ext cx="17043" cy="9449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Connecteur droit avec flèche 152">
            <a:extLst>
              <a:ext uri="{FF2B5EF4-FFF2-40B4-BE49-F238E27FC236}">
                <a16:creationId xmlns:a16="http://schemas.microsoft.com/office/drawing/2014/main" id="{6C7F60C0-EE3D-40EF-89B3-8F48B9E90A66}"/>
              </a:ext>
            </a:extLst>
          </p:cNvPr>
          <p:cNvCxnSpPr>
            <a:cxnSpLocks/>
          </p:cNvCxnSpPr>
          <p:nvPr/>
        </p:nvCxnSpPr>
        <p:spPr>
          <a:xfrm flipV="1">
            <a:off x="6366212" y="2487974"/>
            <a:ext cx="0" cy="137155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necteur droit avec flèche 94">
            <a:extLst>
              <a:ext uri="{FF2B5EF4-FFF2-40B4-BE49-F238E27FC236}">
                <a16:creationId xmlns:a16="http://schemas.microsoft.com/office/drawing/2014/main" id="{CFE2F2C7-702E-4E5F-92E9-EDEDBD67E476}"/>
              </a:ext>
            </a:extLst>
          </p:cNvPr>
          <p:cNvCxnSpPr>
            <a:cxnSpLocks/>
          </p:cNvCxnSpPr>
          <p:nvPr/>
        </p:nvCxnSpPr>
        <p:spPr>
          <a:xfrm flipV="1">
            <a:off x="3092502" y="3325168"/>
            <a:ext cx="1" cy="5206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Rectangle : coins arrondis 95">
            <a:extLst>
              <a:ext uri="{FF2B5EF4-FFF2-40B4-BE49-F238E27FC236}">
                <a16:creationId xmlns:a16="http://schemas.microsoft.com/office/drawing/2014/main" id="{47C674CA-0370-4B48-A813-9E8E49B7A96C}"/>
              </a:ext>
            </a:extLst>
          </p:cNvPr>
          <p:cNvSpPr/>
          <p:nvPr/>
        </p:nvSpPr>
        <p:spPr>
          <a:xfrm>
            <a:off x="4307925" y="3847288"/>
            <a:ext cx="593493" cy="225597"/>
          </a:xfrm>
          <a:prstGeom prst="roundRect">
            <a:avLst/>
          </a:prstGeom>
          <a:solidFill>
            <a:srgbClr val="DFCC3D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700" b="1" dirty="0">
                <a:solidFill>
                  <a:schemeClr val="tx1"/>
                </a:solidFill>
              </a:rPr>
              <a:t>Prédiction</a:t>
            </a:r>
            <a:endParaRPr lang="fr-FR" sz="700" dirty="0">
              <a:solidFill>
                <a:schemeClr val="tx1"/>
              </a:solidFill>
            </a:endParaRPr>
          </a:p>
        </p:txBody>
      </p:sp>
      <p:cxnSp>
        <p:nvCxnSpPr>
          <p:cNvPr id="128" name="Connecteur droit avec flèche 127">
            <a:extLst>
              <a:ext uri="{FF2B5EF4-FFF2-40B4-BE49-F238E27FC236}">
                <a16:creationId xmlns:a16="http://schemas.microsoft.com/office/drawing/2014/main" id="{DD3E0FFA-BC14-4B7A-9C6E-D3384467F06E}"/>
              </a:ext>
            </a:extLst>
          </p:cNvPr>
          <p:cNvCxnSpPr>
            <a:cxnSpLocks/>
          </p:cNvCxnSpPr>
          <p:nvPr/>
        </p:nvCxnSpPr>
        <p:spPr>
          <a:xfrm>
            <a:off x="4526895" y="3321904"/>
            <a:ext cx="14112" cy="5107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Connecteur droit avec flèche 99">
            <a:extLst>
              <a:ext uri="{FF2B5EF4-FFF2-40B4-BE49-F238E27FC236}">
                <a16:creationId xmlns:a16="http://schemas.microsoft.com/office/drawing/2014/main" id="{F8518D17-86FE-4183-8117-C1A8172EA1DC}"/>
              </a:ext>
            </a:extLst>
          </p:cNvPr>
          <p:cNvCxnSpPr>
            <a:cxnSpLocks/>
          </p:cNvCxnSpPr>
          <p:nvPr/>
        </p:nvCxnSpPr>
        <p:spPr>
          <a:xfrm>
            <a:off x="3092502" y="3325168"/>
            <a:ext cx="1441134" cy="0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Rectangle 104">
            <a:extLst>
              <a:ext uri="{FF2B5EF4-FFF2-40B4-BE49-F238E27FC236}">
                <a16:creationId xmlns:a16="http://schemas.microsoft.com/office/drawing/2014/main" id="{52B2135F-1F3D-4E5F-AF1B-88D3B5416E15}"/>
              </a:ext>
            </a:extLst>
          </p:cNvPr>
          <p:cNvSpPr/>
          <p:nvPr/>
        </p:nvSpPr>
        <p:spPr>
          <a:xfrm>
            <a:off x="1294560" y="4810609"/>
            <a:ext cx="2153029" cy="48586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dirty="0">
                <a:solidFill>
                  <a:schemeClr val="tx1"/>
                </a:solidFill>
              </a:rPr>
              <a:t>Agent d’apprentissage</a:t>
            </a:r>
          </a:p>
        </p:txBody>
      </p:sp>
      <p:cxnSp>
        <p:nvCxnSpPr>
          <p:cNvPr id="108" name="Connecteur droit avec flèche 107">
            <a:extLst>
              <a:ext uri="{FF2B5EF4-FFF2-40B4-BE49-F238E27FC236}">
                <a16:creationId xmlns:a16="http://schemas.microsoft.com/office/drawing/2014/main" id="{0EF2F6A4-95DC-42F8-96E6-789553AFC0ED}"/>
              </a:ext>
            </a:extLst>
          </p:cNvPr>
          <p:cNvCxnSpPr>
            <a:cxnSpLocks/>
          </p:cNvCxnSpPr>
          <p:nvPr/>
        </p:nvCxnSpPr>
        <p:spPr>
          <a:xfrm>
            <a:off x="1627216" y="4085153"/>
            <a:ext cx="0" cy="7246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Rectangle 110">
            <a:extLst>
              <a:ext uri="{FF2B5EF4-FFF2-40B4-BE49-F238E27FC236}">
                <a16:creationId xmlns:a16="http://schemas.microsoft.com/office/drawing/2014/main" id="{DDB63F25-A16F-4652-A76C-7F9AADEEB51D}"/>
              </a:ext>
            </a:extLst>
          </p:cNvPr>
          <p:cNvSpPr/>
          <p:nvPr/>
        </p:nvSpPr>
        <p:spPr>
          <a:xfrm>
            <a:off x="4248361" y="4810609"/>
            <a:ext cx="2571539" cy="507819"/>
          </a:xfrm>
          <a:prstGeom prst="rect">
            <a:avLst/>
          </a:prstGeom>
          <a:solidFill>
            <a:srgbClr val="FF616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dirty="0">
                <a:solidFill>
                  <a:schemeClr val="tx1"/>
                </a:solidFill>
              </a:rPr>
              <a:t>Agent régulateur</a:t>
            </a:r>
          </a:p>
        </p:txBody>
      </p:sp>
      <p:cxnSp>
        <p:nvCxnSpPr>
          <p:cNvPr id="112" name="Connecteur droit avec flèche 111">
            <a:extLst>
              <a:ext uri="{FF2B5EF4-FFF2-40B4-BE49-F238E27FC236}">
                <a16:creationId xmlns:a16="http://schemas.microsoft.com/office/drawing/2014/main" id="{BA531FC2-D7D1-4CAC-B84A-56E95D373C3A}"/>
              </a:ext>
            </a:extLst>
          </p:cNvPr>
          <p:cNvCxnSpPr>
            <a:cxnSpLocks/>
          </p:cNvCxnSpPr>
          <p:nvPr/>
        </p:nvCxnSpPr>
        <p:spPr>
          <a:xfrm flipV="1">
            <a:off x="6366212" y="4080885"/>
            <a:ext cx="0" cy="7331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Connecteur droit avec flèche 115">
            <a:extLst>
              <a:ext uri="{FF2B5EF4-FFF2-40B4-BE49-F238E27FC236}">
                <a16:creationId xmlns:a16="http://schemas.microsoft.com/office/drawing/2014/main" id="{490EB7EF-CEB8-4004-AD7D-D41CAF6EB132}"/>
              </a:ext>
            </a:extLst>
          </p:cNvPr>
          <p:cNvCxnSpPr>
            <a:cxnSpLocks/>
          </p:cNvCxnSpPr>
          <p:nvPr/>
        </p:nvCxnSpPr>
        <p:spPr>
          <a:xfrm flipH="1" flipV="1">
            <a:off x="3096493" y="4107160"/>
            <a:ext cx="5477" cy="70261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Connecteur droit avec flèche 119">
            <a:extLst>
              <a:ext uri="{FF2B5EF4-FFF2-40B4-BE49-F238E27FC236}">
                <a16:creationId xmlns:a16="http://schemas.microsoft.com/office/drawing/2014/main" id="{772A0534-1632-419F-9212-9F31259BF715}"/>
              </a:ext>
            </a:extLst>
          </p:cNvPr>
          <p:cNvCxnSpPr>
            <a:cxnSpLocks/>
          </p:cNvCxnSpPr>
          <p:nvPr/>
        </p:nvCxnSpPr>
        <p:spPr>
          <a:xfrm>
            <a:off x="4543469" y="4085153"/>
            <a:ext cx="0" cy="7246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4" name="Groupe 123">
            <a:extLst>
              <a:ext uri="{FF2B5EF4-FFF2-40B4-BE49-F238E27FC236}">
                <a16:creationId xmlns:a16="http://schemas.microsoft.com/office/drawing/2014/main" id="{B9FFA9D0-0811-4318-8714-276DDC6747C1}"/>
              </a:ext>
            </a:extLst>
          </p:cNvPr>
          <p:cNvGrpSpPr/>
          <p:nvPr/>
        </p:nvGrpSpPr>
        <p:grpSpPr>
          <a:xfrm>
            <a:off x="2785492" y="2923890"/>
            <a:ext cx="2627988" cy="339443"/>
            <a:chOff x="2816951" y="2946383"/>
            <a:chExt cx="2788501" cy="406338"/>
          </a:xfrm>
        </p:grpSpPr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7253EA9C-DA85-4017-82A8-82A5404B23D7}"/>
                </a:ext>
              </a:extLst>
            </p:cNvPr>
            <p:cNvSpPr/>
            <p:nvPr/>
          </p:nvSpPr>
          <p:spPr>
            <a:xfrm>
              <a:off x="2816951" y="2946383"/>
              <a:ext cx="2788501" cy="40633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941" dirty="0"/>
            </a:p>
          </p:txBody>
        </p: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59301048-0FD4-4FE0-8F1A-B5F461FF5931}"/>
                </a:ext>
              </a:extLst>
            </p:cNvPr>
            <p:cNvSpPr/>
            <p:nvPr/>
          </p:nvSpPr>
          <p:spPr>
            <a:xfrm>
              <a:off x="2904026" y="3031909"/>
              <a:ext cx="798238" cy="20474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941" dirty="0"/>
                <a:t>Bonding</a:t>
              </a:r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3F89A610-9E53-43B2-867F-210E793815A9}"/>
                </a:ext>
              </a:extLst>
            </p:cNvPr>
            <p:cNvSpPr/>
            <p:nvPr/>
          </p:nvSpPr>
          <p:spPr>
            <a:xfrm>
              <a:off x="4649089" y="3034337"/>
              <a:ext cx="747051" cy="20231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900" dirty="0" err="1"/>
                <a:t>Decay</a:t>
              </a:r>
              <a:endParaRPr lang="fr-FR" sz="900" dirty="0"/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E9147330-88B5-4362-9F7C-96972F67E0A2}"/>
                </a:ext>
              </a:extLst>
            </p:cNvPr>
            <p:cNvSpPr/>
            <p:nvPr/>
          </p:nvSpPr>
          <p:spPr>
            <a:xfrm>
              <a:off x="3827275" y="3031909"/>
              <a:ext cx="747051" cy="20474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900" dirty="0" err="1"/>
                <a:t>Spreading</a:t>
              </a:r>
              <a:endParaRPr lang="fr-FR" sz="900" dirty="0"/>
            </a:p>
          </p:txBody>
        </p:sp>
        <p:pic>
          <p:nvPicPr>
            <p:cNvPr id="133" name="Image 132">
              <a:extLst>
                <a:ext uri="{FF2B5EF4-FFF2-40B4-BE49-F238E27FC236}">
                  <a16:creationId xmlns:a16="http://schemas.microsoft.com/office/drawing/2014/main" id="{3E3899AE-5094-4AB9-AEDC-E6170896DFE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01553" y="3089416"/>
              <a:ext cx="107911" cy="107911"/>
            </a:xfrm>
            <a:prstGeom prst="rect">
              <a:avLst/>
            </a:prstGeom>
          </p:spPr>
        </p:pic>
        <p:pic>
          <p:nvPicPr>
            <p:cNvPr id="134" name="Image 133">
              <a:extLst>
                <a:ext uri="{FF2B5EF4-FFF2-40B4-BE49-F238E27FC236}">
                  <a16:creationId xmlns:a16="http://schemas.microsoft.com/office/drawing/2014/main" id="{DB367B28-9F20-4DD8-BC17-67834D05B94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41290" y="3085664"/>
              <a:ext cx="107911" cy="107911"/>
            </a:xfrm>
            <a:prstGeom prst="rect">
              <a:avLst/>
            </a:prstGeom>
          </p:spPr>
        </p:pic>
        <p:pic>
          <p:nvPicPr>
            <p:cNvPr id="135" name="Image 134">
              <a:extLst>
                <a:ext uri="{FF2B5EF4-FFF2-40B4-BE49-F238E27FC236}">
                  <a16:creationId xmlns:a16="http://schemas.microsoft.com/office/drawing/2014/main" id="{40F4577B-DA9E-45BA-9FF5-81CB5EB124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68203" y="3073447"/>
              <a:ext cx="107911" cy="107911"/>
            </a:xfrm>
            <a:prstGeom prst="rect">
              <a:avLst/>
            </a:prstGeom>
          </p:spPr>
        </p:pic>
      </p:grpSp>
      <p:sp>
        <p:nvSpPr>
          <p:cNvPr id="64" name="Rectangle : coins arrondis 63">
            <a:extLst>
              <a:ext uri="{FF2B5EF4-FFF2-40B4-BE49-F238E27FC236}">
                <a16:creationId xmlns:a16="http://schemas.microsoft.com/office/drawing/2014/main" id="{056E2FA7-9860-45EF-AFC2-75461DC2D8CF}"/>
              </a:ext>
            </a:extLst>
          </p:cNvPr>
          <p:cNvSpPr/>
          <p:nvPr/>
        </p:nvSpPr>
        <p:spPr>
          <a:xfrm>
            <a:off x="5586574" y="3859531"/>
            <a:ext cx="473462" cy="225597"/>
          </a:xfrm>
          <a:prstGeom prst="roundRect">
            <a:avLst/>
          </a:prstGeom>
          <a:solidFill>
            <a:srgbClr val="FF9797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700" b="1" dirty="0">
                <a:solidFill>
                  <a:schemeClr val="tx1"/>
                </a:solidFill>
              </a:rPr>
              <a:t>Report</a:t>
            </a:r>
            <a:endParaRPr lang="fr-FR" sz="700" dirty="0">
              <a:solidFill>
                <a:schemeClr val="tx1"/>
              </a:solidFill>
            </a:endParaRPr>
          </a:p>
        </p:txBody>
      </p:sp>
      <p:sp>
        <p:nvSpPr>
          <p:cNvPr id="65" name="Rectangle : coins arrondis 64">
            <a:extLst>
              <a:ext uri="{FF2B5EF4-FFF2-40B4-BE49-F238E27FC236}">
                <a16:creationId xmlns:a16="http://schemas.microsoft.com/office/drawing/2014/main" id="{FD9B2ABD-B97B-4792-ACE1-940D50143618}"/>
              </a:ext>
            </a:extLst>
          </p:cNvPr>
          <p:cNvSpPr/>
          <p:nvPr/>
        </p:nvSpPr>
        <p:spPr>
          <a:xfrm>
            <a:off x="4526895" y="1713229"/>
            <a:ext cx="671130" cy="225597"/>
          </a:xfrm>
          <a:prstGeom prst="roundRect">
            <a:avLst/>
          </a:prstGeom>
          <a:solidFill>
            <a:srgbClr val="FF3F3F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700" b="1" dirty="0">
                <a:solidFill>
                  <a:schemeClr val="tx1"/>
                </a:solidFill>
              </a:rPr>
              <a:t>Interruption</a:t>
            </a:r>
            <a:endParaRPr lang="fr-FR" sz="700" dirty="0">
              <a:solidFill>
                <a:schemeClr val="tx1"/>
              </a:solidFill>
            </a:endParaRPr>
          </a:p>
        </p:txBody>
      </p:sp>
      <p:sp>
        <p:nvSpPr>
          <p:cNvPr id="66" name="Rectangle : coins arrondis 65">
            <a:extLst>
              <a:ext uri="{FF2B5EF4-FFF2-40B4-BE49-F238E27FC236}">
                <a16:creationId xmlns:a16="http://schemas.microsoft.com/office/drawing/2014/main" id="{2333B45C-59BA-48D6-9FD6-CEC14D1E18AE}"/>
              </a:ext>
            </a:extLst>
          </p:cNvPr>
          <p:cNvSpPr/>
          <p:nvPr/>
        </p:nvSpPr>
        <p:spPr>
          <a:xfrm>
            <a:off x="2178762" y="1710302"/>
            <a:ext cx="663524" cy="225597"/>
          </a:xfrm>
          <a:prstGeom prst="roundRect">
            <a:avLst/>
          </a:prstGeom>
          <a:solidFill>
            <a:srgbClr val="FF3F3F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700" b="1" dirty="0">
                <a:solidFill>
                  <a:schemeClr val="tx1"/>
                </a:solidFill>
              </a:rPr>
              <a:t>Interruption</a:t>
            </a:r>
            <a:endParaRPr lang="fr-FR" sz="700" dirty="0">
              <a:solidFill>
                <a:schemeClr val="tx1"/>
              </a:solidFill>
            </a:endParaRPr>
          </a:p>
        </p:txBody>
      </p:sp>
      <p:cxnSp>
        <p:nvCxnSpPr>
          <p:cNvPr id="67" name="Connecteur droit avec flèche 66">
            <a:extLst>
              <a:ext uri="{FF2B5EF4-FFF2-40B4-BE49-F238E27FC236}">
                <a16:creationId xmlns:a16="http://schemas.microsoft.com/office/drawing/2014/main" id="{5AE78DCB-8286-404E-A5EC-EE40EF9ED97C}"/>
              </a:ext>
            </a:extLst>
          </p:cNvPr>
          <p:cNvCxnSpPr>
            <a:cxnSpLocks/>
          </p:cNvCxnSpPr>
          <p:nvPr/>
        </p:nvCxnSpPr>
        <p:spPr>
          <a:xfrm flipH="1" flipV="1">
            <a:off x="6913242" y="1696568"/>
            <a:ext cx="16904" cy="9299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tangle : coins arrondis 75">
            <a:extLst>
              <a:ext uri="{FF2B5EF4-FFF2-40B4-BE49-F238E27FC236}">
                <a16:creationId xmlns:a16="http://schemas.microsoft.com/office/drawing/2014/main" id="{B4973108-9015-405A-AA66-B2F453AD59B4}"/>
              </a:ext>
            </a:extLst>
          </p:cNvPr>
          <p:cNvSpPr/>
          <p:nvPr/>
        </p:nvSpPr>
        <p:spPr>
          <a:xfrm>
            <a:off x="6107512" y="3859532"/>
            <a:ext cx="658267" cy="225597"/>
          </a:xfrm>
          <a:prstGeom prst="roundRect">
            <a:avLst/>
          </a:prstGeom>
          <a:solidFill>
            <a:srgbClr val="FF3F3F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700" b="1" dirty="0">
                <a:solidFill>
                  <a:schemeClr val="tx1"/>
                </a:solidFill>
              </a:rPr>
              <a:t>Interruption</a:t>
            </a:r>
            <a:endParaRPr lang="fr-FR" sz="700" dirty="0">
              <a:solidFill>
                <a:schemeClr val="tx1"/>
              </a:solidFill>
            </a:endParaRPr>
          </a:p>
        </p:txBody>
      </p:sp>
      <p:cxnSp>
        <p:nvCxnSpPr>
          <p:cNvPr id="78" name="Connecteur droit avec flèche 77">
            <a:extLst>
              <a:ext uri="{FF2B5EF4-FFF2-40B4-BE49-F238E27FC236}">
                <a16:creationId xmlns:a16="http://schemas.microsoft.com/office/drawing/2014/main" id="{5800958F-85C0-433C-B448-734E89A36B52}"/>
              </a:ext>
            </a:extLst>
          </p:cNvPr>
          <p:cNvCxnSpPr>
            <a:cxnSpLocks/>
            <a:stCxn id="84" idx="0"/>
          </p:cNvCxnSpPr>
          <p:nvPr/>
        </p:nvCxnSpPr>
        <p:spPr>
          <a:xfrm flipH="1" flipV="1">
            <a:off x="6911877" y="766099"/>
            <a:ext cx="4264" cy="7194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necteur droit avec flèche 81">
            <a:extLst>
              <a:ext uri="{FF2B5EF4-FFF2-40B4-BE49-F238E27FC236}">
                <a16:creationId xmlns:a16="http://schemas.microsoft.com/office/drawing/2014/main" id="{474E7E2F-8CA3-4864-AF5B-EBFC638B7399}"/>
              </a:ext>
            </a:extLst>
          </p:cNvPr>
          <p:cNvCxnSpPr>
            <a:cxnSpLocks/>
          </p:cNvCxnSpPr>
          <p:nvPr/>
        </p:nvCxnSpPr>
        <p:spPr>
          <a:xfrm flipV="1">
            <a:off x="5814117" y="2626564"/>
            <a:ext cx="0" cy="12255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necteur droit avec flèche 82">
            <a:extLst>
              <a:ext uri="{FF2B5EF4-FFF2-40B4-BE49-F238E27FC236}">
                <a16:creationId xmlns:a16="http://schemas.microsoft.com/office/drawing/2014/main" id="{DE153C5E-C095-4354-9509-5E4831A2FAA9}"/>
              </a:ext>
            </a:extLst>
          </p:cNvPr>
          <p:cNvCxnSpPr>
            <a:cxnSpLocks/>
          </p:cNvCxnSpPr>
          <p:nvPr/>
        </p:nvCxnSpPr>
        <p:spPr>
          <a:xfrm>
            <a:off x="2137126" y="2626564"/>
            <a:ext cx="4793020" cy="141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Rectangle : coins arrondis 83">
            <a:extLst>
              <a:ext uri="{FF2B5EF4-FFF2-40B4-BE49-F238E27FC236}">
                <a16:creationId xmlns:a16="http://schemas.microsoft.com/office/drawing/2014/main" id="{AA0AB9DD-02A3-4D83-B6EA-416A88C63D36}"/>
              </a:ext>
            </a:extLst>
          </p:cNvPr>
          <p:cNvSpPr/>
          <p:nvPr/>
        </p:nvSpPr>
        <p:spPr>
          <a:xfrm>
            <a:off x="6679410" y="1485501"/>
            <a:ext cx="473462" cy="225597"/>
          </a:xfrm>
          <a:prstGeom prst="roundRect">
            <a:avLst/>
          </a:prstGeom>
          <a:solidFill>
            <a:srgbClr val="FF9797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700" b="1" dirty="0">
                <a:solidFill>
                  <a:schemeClr val="tx1"/>
                </a:solidFill>
              </a:rPr>
              <a:t>Report</a:t>
            </a:r>
            <a:endParaRPr lang="fr-FR" sz="700" dirty="0">
              <a:solidFill>
                <a:schemeClr val="tx1"/>
              </a:solidFill>
            </a:endParaRPr>
          </a:p>
        </p:txBody>
      </p:sp>
      <p:sp>
        <p:nvSpPr>
          <p:cNvPr id="85" name="Rectangle : coins arrondis 84">
            <a:extLst>
              <a:ext uri="{FF2B5EF4-FFF2-40B4-BE49-F238E27FC236}">
                <a16:creationId xmlns:a16="http://schemas.microsoft.com/office/drawing/2014/main" id="{9065479C-8217-4CA6-8B01-9BEE9AAC11DB}"/>
              </a:ext>
            </a:extLst>
          </p:cNvPr>
          <p:cNvSpPr/>
          <p:nvPr/>
        </p:nvSpPr>
        <p:spPr>
          <a:xfrm>
            <a:off x="4227526" y="1465758"/>
            <a:ext cx="473462" cy="225597"/>
          </a:xfrm>
          <a:prstGeom prst="roundRect">
            <a:avLst/>
          </a:prstGeom>
          <a:solidFill>
            <a:srgbClr val="FF9797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700" b="1" dirty="0">
                <a:solidFill>
                  <a:schemeClr val="tx1"/>
                </a:solidFill>
              </a:rPr>
              <a:t>Report</a:t>
            </a:r>
            <a:endParaRPr lang="fr-FR" sz="700" dirty="0">
              <a:solidFill>
                <a:schemeClr val="tx1"/>
              </a:solidFill>
            </a:endParaRPr>
          </a:p>
        </p:txBody>
      </p:sp>
      <p:cxnSp>
        <p:nvCxnSpPr>
          <p:cNvPr id="86" name="Connecteur droit avec flèche 85">
            <a:extLst>
              <a:ext uri="{FF2B5EF4-FFF2-40B4-BE49-F238E27FC236}">
                <a16:creationId xmlns:a16="http://schemas.microsoft.com/office/drawing/2014/main" id="{4786C692-4BB8-4EE5-A336-3466F5BF7EA8}"/>
              </a:ext>
            </a:extLst>
          </p:cNvPr>
          <p:cNvCxnSpPr>
            <a:cxnSpLocks/>
          </p:cNvCxnSpPr>
          <p:nvPr/>
        </p:nvCxnSpPr>
        <p:spPr>
          <a:xfrm flipH="1" flipV="1">
            <a:off x="4404480" y="779193"/>
            <a:ext cx="8215" cy="6728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cteur droit avec flèche 91">
            <a:extLst>
              <a:ext uri="{FF2B5EF4-FFF2-40B4-BE49-F238E27FC236}">
                <a16:creationId xmlns:a16="http://schemas.microsoft.com/office/drawing/2014/main" id="{88CDA106-229C-4A6F-B16B-30CCDA447F91}"/>
              </a:ext>
            </a:extLst>
          </p:cNvPr>
          <p:cNvCxnSpPr>
            <a:cxnSpLocks/>
          </p:cNvCxnSpPr>
          <p:nvPr/>
        </p:nvCxnSpPr>
        <p:spPr>
          <a:xfrm flipH="1" flipV="1">
            <a:off x="4408162" y="1682436"/>
            <a:ext cx="7783" cy="9441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Rectangle : coins arrondis 96">
            <a:extLst>
              <a:ext uri="{FF2B5EF4-FFF2-40B4-BE49-F238E27FC236}">
                <a16:creationId xmlns:a16="http://schemas.microsoft.com/office/drawing/2014/main" id="{F5598499-EE06-45BA-AA2E-6B0A76B84C44}"/>
              </a:ext>
            </a:extLst>
          </p:cNvPr>
          <p:cNvSpPr/>
          <p:nvPr/>
        </p:nvSpPr>
        <p:spPr>
          <a:xfrm>
            <a:off x="1900395" y="1451761"/>
            <a:ext cx="473462" cy="225597"/>
          </a:xfrm>
          <a:prstGeom prst="roundRect">
            <a:avLst/>
          </a:prstGeom>
          <a:solidFill>
            <a:srgbClr val="FF9797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700" b="1" dirty="0">
                <a:solidFill>
                  <a:schemeClr val="tx1"/>
                </a:solidFill>
              </a:rPr>
              <a:t>Report</a:t>
            </a:r>
            <a:endParaRPr lang="fr-FR" sz="700" dirty="0">
              <a:solidFill>
                <a:schemeClr val="tx1"/>
              </a:solidFill>
            </a:endParaRPr>
          </a:p>
        </p:txBody>
      </p:sp>
      <p:cxnSp>
        <p:nvCxnSpPr>
          <p:cNvPr id="98" name="Connecteur droit avec flèche 97">
            <a:extLst>
              <a:ext uri="{FF2B5EF4-FFF2-40B4-BE49-F238E27FC236}">
                <a16:creationId xmlns:a16="http://schemas.microsoft.com/office/drawing/2014/main" id="{4FE67809-C504-4DB0-95F8-1630E131DCC4}"/>
              </a:ext>
            </a:extLst>
          </p:cNvPr>
          <p:cNvCxnSpPr>
            <a:cxnSpLocks/>
          </p:cNvCxnSpPr>
          <p:nvPr/>
        </p:nvCxnSpPr>
        <p:spPr>
          <a:xfrm flipV="1">
            <a:off x="2127860" y="1675773"/>
            <a:ext cx="1" cy="95540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Connecteur droit avec flèche 100">
            <a:extLst>
              <a:ext uri="{FF2B5EF4-FFF2-40B4-BE49-F238E27FC236}">
                <a16:creationId xmlns:a16="http://schemas.microsoft.com/office/drawing/2014/main" id="{283A0E24-8353-46BE-9BF2-5D8F055D54EB}"/>
              </a:ext>
            </a:extLst>
          </p:cNvPr>
          <p:cNvCxnSpPr>
            <a:cxnSpLocks/>
          </p:cNvCxnSpPr>
          <p:nvPr/>
        </p:nvCxnSpPr>
        <p:spPr>
          <a:xfrm flipV="1">
            <a:off x="2120186" y="758151"/>
            <a:ext cx="0" cy="6768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Connecteur droit avec flèche 112">
            <a:extLst>
              <a:ext uri="{FF2B5EF4-FFF2-40B4-BE49-F238E27FC236}">
                <a16:creationId xmlns:a16="http://schemas.microsoft.com/office/drawing/2014/main" id="{0F1BFA20-BCAA-4716-ABDF-B9596C900832}"/>
              </a:ext>
            </a:extLst>
          </p:cNvPr>
          <p:cNvCxnSpPr>
            <a:cxnSpLocks/>
          </p:cNvCxnSpPr>
          <p:nvPr/>
        </p:nvCxnSpPr>
        <p:spPr>
          <a:xfrm flipH="1" flipV="1">
            <a:off x="5823305" y="4087690"/>
            <a:ext cx="5477" cy="70261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Espace réservé du numéro de diapositive 1">
            <a:extLst>
              <a:ext uri="{FF2B5EF4-FFF2-40B4-BE49-F238E27FC236}">
                <a16:creationId xmlns:a16="http://schemas.microsoft.com/office/drawing/2014/main" id="{222517EF-493F-4C0B-9C0F-94D3FFB099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93406" y="5420073"/>
            <a:ext cx="471491" cy="281449"/>
          </a:xfrm>
        </p:spPr>
        <p:txBody>
          <a:bodyPr/>
          <a:lstStyle/>
          <a:p>
            <a:fld id="{211527CB-DA45-4494-8092-3F008ECA875E}" type="slidenum">
              <a:rPr lang="fr-FR" smtClean="0"/>
              <a:t>34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302289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90DEF66F-FA9E-4345-B596-D04513DE49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1827" y="340965"/>
            <a:ext cx="2864331" cy="840735"/>
          </a:xfrm>
          <a:prstGeom prst="rect">
            <a:avLst/>
          </a:prstGeom>
        </p:spPr>
      </p:pic>
      <p:graphicFrame>
        <p:nvGraphicFramePr>
          <p:cNvPr id="4" name="Tableau 4">
            <a:extLst>
              <a:ext uri="{FF2B5EF4-FFF2-40B4-BE49-F238E27FC236}">
                <a16:creationId xmlns:a16="http://schemas.microsoft.com/office/drawing/2014/main" id="{B95D2CA9-50E2-451B-8539-71D3B03757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7697510"/>
              </p:ext>
            </p:extLst>
          </p:nvPr>
        </p:nvGraphicFramePr>
        <p:xfrm>
          <a:off x="354187" y="925624"/>
          <a:ext cx="7859364" cy="451000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59610">
                  <a:extLst>
                    <a:ext uri="{9D8B030D-6E8A-4147-A177-3AD203B41FA5}">
                      <a16:colId xmlns:a16="http://schemas.microsoft.com/office/drawing/2014/main" val="1292648883"/>
                    </a:ext>
                  </a:extLst>
                </a:gridCol>
                <a:gridCol w="1115290">
                  <a:extLst>
                    <a:ext uri="{9D8B030D-6E8A-4147-A177-3AD203B41FA5}">
                      <a16:colId xmlns:a16="http://schemas.microsoft.com/office/drawing/2014/main" val="3029431833"/>
                    </a:ext>
                  </a:extLst>
                </a:gridCol>
                <a:gridCol w="1099567">
                  <a:extLst>
                    <a:ext uri="{9D8B030D-6E8A-4147-A177-3AD203B41FA5}">
                      <a16:colId xmlns:a16="http://schemas.microsoft.com/office/drawing/2014/main" val="651155179"/>
                    </a:ext>
                  </a:extLst>
                </a:gridCol>
                <a:gridCol w="1286232">
                  <a:extLst>
                    <a:ext uri="{9D8B030D-6E8A-4147-A177-3AD203B41FA5}">
                      <a16:colId xmlns:a16="http://schemas.microsoft.com/office/drawing/2014/main" val="3044778557"/>
                    </a:ext>
                  </a:extLst>
                </a:gridCol>
                <a:gridCol w="3098665">
                  <a:extLst>
                    <a:ext uri="{9D8B030D-6E8A-4147-A177-3AD203B41FA5}">
                      <a16:colId xmlns:a16="http://schemas.microsoft.com/office/drawing/2014/main" val="4860699"/>
                    </a:ext>
                  </a:extLst>
                </a:gridCol>
              </a:tblGrid>
              <a:tr h="31277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000" dirty="0"/>
                        <a:t> Agent </a:t>
                      </a:r>
                      <a:r>
                        <a:rPr lang="fr-FR" sz="10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émetteur</a:t>
                      </a:r>
                      <a:endParaRPr lang="fr-FR" sz="1000" dirty="0"/>
                    </a:p>
                  </a:txBody>
                  <a:tcPr marL="64258" marR="64258" marT="32129" marB="32129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000" dirty="0"/>
                        <a:t> Agent </a:t>
                      </a:r>
                      <a:r>
                        <a:rPr lang="fr-FR" sz="10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récepteur</a:t>
                      </a:r>
                      <a:endParaRPr lang="fr-FR" sz="1000" dirty="0"/>
                    </a:p>
                  </a:txBody>
                  <a:tcPr marL="64258" marR="64258" marT="32129" marB="321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00" dirty="0"/>
                        <a:t>Etiquette</a:t>
                      </a:r>
                    </a:p>
                  </a:txBody>
                  <a:tcPr marL="64258" marR="64258" marT="32129" marB="321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00" dirty="0"/>
                        <a:t>Classe</a:t>
                      </a:r>
                    </a:p>
                  </a:txBody>
                  <a:tcPr marL="64258" marR="64258" marT="32129" marB="321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00" dirty="0"/>
                        <a:t>Synopsis</a:t>
                      </a:r>
                    </a:p>
                  </a:txBody>
                  <a:tcPr marL="64258" marR="64258" marT="32129" marB="32129"/>
                </a:tc>
                <a:extLst>
                  <a:ext uri="{0D108BD9-81ED-4DB2-BD59-A6C34878D82A}">
                    <a16:rowId xmlns:a16="http://schemas.microsoft.com/office/drawing/2014/main" val="2732485366"/>
                  </a:ext>
                </a:extLst>
              </a:tr>
              <a:tr h="235613">
                <a:tc>
                  <a:txBody>
                    <a:bodyPr/>
                    <a:lstStyle/>
                    <a:p>
                      <a:pPr algn="ctr"/>
                      <a:r>
                        <a:rPr lang="fr-FR" sz="1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Consommateur</a:t>
                      </a:r>
                      <a:endParaRPr lang="fr-FR" sz="1000" dirty="0"/>
                    </a:p>
                  </a:txBody>
                  <a:tcPr marL="64258" marR="64258" marT="32129" marB="321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00" dirty="0"/>
                        <a:t>Producteur</a:t>
                      </a:r>
                    </a:p>
                  </a:txBody>
                  <a:tcPr marL="64258" marR="64258" marT="32129" marB="321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REQ</a:t>
                      </a:r>
                      <a:endParaRPr lang="fr-FR" sz="1000" dirty="0"/>
                    </a:p>
                  </a:txBody>
                  <a:tcPr marL="64258" marR="64258" marT="32129" marB="32129"/>
                </a:tc>
                <a:tc>
                  <a:txBody>
                    <a:bodyPr/>
                    <a:lstStyle/>
                    <a:p>
                      <a:r>
                        <a:rPr lang="fr-FR" sz="10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EnergyRequest</a:t>
                      </a:r>
                      <a:endParaRPr lang="fr-FR" sz="1000" dirty="0"/>
                    </a:p>
                  </a:txBody>
                  <a:tcPr marL="64258" marR="64258" marT="32129" marB="32129"/>
                </a:tc>
                <a:tc>
                  <a:txBody>
                    <a:bodyPr/>
                    <a:lstStyle/>
                    <a:p>
                      <a:r>
                        <a:rPr lang="fr-FR" sz="1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demande d’approvisionnement en énergie</a:t>
                      </a:r>
                      <a:endParaRPr lang="fr-FR" sz="1000" dirty="0"/>
                    </a:p>
                  </a:txBody>
                  <a:tcPr marL="64258" marR="64258" marT="32129" marB="32129"/>
                </a:tc>
                <a:extLst>
                  <a:ext uri="{0D108BD9-81ED-4DB2-BD59-A6C34878D82A}">
                    <a16:rowId xmlns:a16="http://schemas.microsoft.com/office/drawing/2014/main" val="2400900772"/>
                  </a:ext>
                </a:extLst>
              </a:tr>
              <a:tr h="235613">
                <a:tc>
                  <a:txBody>
                    <a:bodyPr/>
                    <a:lstStyle/>
                    <a:p>
                      <a:pPr algn="ctr"/>
                      <a:r>
                        <a:rPr lang="fr-FR" sz="1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Consommateur</a:t>
                      </a:r>
                      <a:endParaRPr lang="fr-FR" sz="1000" dirty="0"/>
                    </a:p>
                  </a:txBody>
                  <a:tcPr marL="64258" marR="64258" marT="32129" marB="321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00" dirty="0"/>
                        <a:t>Producteur</a:t>
                      </a:r>
                    </a:p>
                  </a:txBody>
                  <a:tcPr marL="64258" marR="64258" marT="32129" marB="321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SATISFIED</a:t>
                      </a:r>
                      <a:endParaRPr lang="fr-FR" sz="1000" dirty="0"/>
                    </a:p>
                  </a:txBody>
                  <a:tcPr marL="64258" marR="64258" marT="32129" marB="32129"/>
                </a:tc>
                <a:tc>
                  <a:txBody>
                    <a:bodyPr/>
                    <a:lstStyle/>
                    <a:p>
                      <a:r>
                        <a:rPr lang="fr-FR" sz="1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String (‘1’)</a:t>
                      </a:r>
                      <a:endParaRPr lang="fr-FR" sz="1000" dirty="0"/>
                    </a:p>
                  </a:txBody>
                  <a:tcPr marL="64258" marR="64258" marT="32129" marB="32129"/>
                </a:tc>
                <a:tc>
                  <a:txBody>
                    <a:bodyPr/>
                    <a:lstStyle/>
                    <a:p>
                      <a:r>
                        <a:rPr lang="fr-FR" sz="1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confirmation de satisfaction</a:t>
                      </a:r>
                      <a:endParaRPr lang="fr-FR" sz="1000" dirty="0"/>
                    </a:p>
                  </a:txBody>
                  <a:tcPr marL="64258" marR="64258" marT="32129" marB="32129"/>
                </a:tc>
                <a:extLst>
                  <a:ext uri="{0D108BD9-81ED-4DB2-BD59-A6C34878D82A}">
                    <a16:rowId xmlns:a16="http://schemas.microsoft.com/office/drawing/2014/main" val="3740960001"/>
                  </a:ext>
                </a:extLst>
              </a:tr>
              <a:tr h="235613">
                <a:tc>
                  <a:txBody>
                    <a:bodyPr/>
                    <a:lstStyle/>
                    <a:p>
                      <a:pPr algn="ctr"/>
                      <a:r>
                        <a:rPr lang="fr-FR" sz="1000" dirty="0"/>
                        <a:t>Consommateur</a:t>
                      </a:r>
                    </a:p>
                  </a:txBody>
                  <a:tcPr marL="64258" marR="64258" marT="32129" marB="32129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000" dirty="0"/>
                        <a:t>Agent contrat</a:t>
                      </a:r>
                    </a:p>
                  </a:txBody>
                  <a:tcPr marL="64258" marR="64258" marT="32129" marB="321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00" b="0" i="0" u="none" strike="noStrike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NEW_CTR_#id</a:t>
                      </a:r>
                      <a:endParaRPr lang="fr-FR" sz="1000" dirty="0"/>
                    </a:p>
                  </a:txBody>
                  <a:tcPr marL="64258" marR="64258" marT="32129" marB="32129"/>
                </a:tc>
                <a:tc>
                  <a:txBody>
                    <a:bodyPr/>
                    <a:lstStyle/>
                    <a:p>
                      <a:r>
                        <a:rPr lang="fr-FR" sz="1000" b="0" i="0" u="none" strike="noStrike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ProtectedContract</a:t>
                      </a:r>
                      <a:endParaRPr lang="fr-FR" sz="1000" dirty="0"/>
                    </a:p>
                  </a:txBody>
                  <a:tcPr marL="64258" marR="64258" marT="32129" marB="32129"/>
                </a:tc>
                <a:tc>
                  <a:txBody>
                    <a:bodyPr/>
                    <a:lstStyle/>
                    <a:p>
                      <a:r>
                        <a:rPr lang="fr-FR" sz="10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nouveau contrat a valider</a:t>
                      </a:r>
                      <a:endParaRPr lang="fr-FR" sz="1000" dirty="0"/>
                    </a:p>
                  </a:txBody>
                  <a:tcPr marL="64258" marR="64258" marT="32129" marB="32129"/>
                </a:tc>
                <a:extLst>
                  <a:ext uri="{0D108BD9-81ED-4DB2-BD59-A6C34878D82A}">
                    <a16:rowId xmlns:a16="http://schemas.microsoft.com/office/drawing/2014/main" val="1272058653"/>
                  </a:ext>
                </a:extLst>
              </a:tr>
              <a:tr h="298969">
                <a:tc>
                  <a:txBody>
                    <a:bodyPr/>
                    <a:lstStyle/>
                    <a:p>
                      <a:pPr algn="ctr"/>
                      <a:r>
                        <a:rPr lang="fr-FR" sz="1000" dirty="0"/>
                        <a:t>Consommateur</a:t>
                      </a:r>
                    </a:p>
                  </a:txBody>
                  <a:tcPr marL="64258" marR="64258" marT="32129" marB="32129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000" dirty="0"/>
                        <a:t>Agent contrat</a:t>
                      </a:r>
                    </a:p>
                  </a:txBody>
                  <a:tcPr marL="64258" marR="64258" marT="32129" marB="321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UPDATE_CTR #id</a:t>
                      </a:r>
                      <a:endParaRPr lang="fr-FR" sz="1000" dirty="0"/>
                    </a:p>
                  </a:txBody>
                  <a:tcPr marL="64258" marR="64258" marT="32129" marB="32129"/>
                </a:tc>
                <a:tc>
                  <a:txBody>
                    <a:bodyPr/>
                    <a:lstStyle/>
                    <a:p>
                      <a:r>
                        <a:rPr lang="fr-FR" sz="1000" b="0" i="0" u="none" strike="noStrike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ProtectedContract</a:t>
                      </a:r>
                      <a:endParaRPr lang="fr-FR" sz="1000" dirty="0"/>
                    </a:p>
                  </a:txBody>
                  <a:tcPr marL="64258" marR="64258" marT="32129" marB="32129"/>
                </a:tc>
                <a:tc>
                  <a:txBody>
                    <a:bodyPr/>
                    <a:lstStyle/>
                    <a:p>
                      <a:r>
                        <a:rPr lang="fr-FR" sz="10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contrat a modifier</a:t>
                      </a:r>
                      <a:endParaRPr lang="fr-FR" sz="1000" dirty="0"/>
                    </a:p>
                  </a:txBody>
                  <a:tcPr marL="64258" marR="64258" marT="32129" marB="32129"/>
                </a:tc>
                <a:extLst>
                  <a:ext uri="{0D108BD9-81ED-4DB2-BD59-A6C34878D82A}">
                    <a16:rowId xmlns:a16="http://schemas.microsoft.com/office/drawing/2014/main" val="3543824699"/>
                  </a:ext>
                </a:extLst>
              </a:tr>
              <a:tr h="284263">
                <a:tc>
                  <a:txBody>
                    <a:bodyPr/>
                    <a:lstStyle/>
                    <a:p>
                      <a:pPr algn="ctr"/>
                      <a:r>
                        <a:rPr lang="fr-FR" sz="1000" dirty="0"/>
                        <a:t>Consommateur</a:t>
                      </a:r>
                    </a:p>
                  </a:txBody>
                  <a:tcPr marL="64258" marR="64258" marT="32129" marB="32129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000" dirty="0"/>
                        <a:t>Agent contrat</a:t>
                      </a:r>
                    </a:p>
                  </a:txBody>
                  <a:tcPr marL="64258" marR="64258" marT="32129" marB="321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00" b="0" i="0" u="none" strike="noStrike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STOP_CTR_#id</a:t>
                      </a:r>
                      <a:endParaRPr lang="fr-FR" sz="1000" dirty="0"/>
                    </a:p>
                  </a:txBody>
                  <a:tcPr marL="64258" marR="64258" marT="32129" marB="32129"/>
                </a:tc>
                <a:tc>
                  <a:txBody>
                    <a:bodyPr/>
                    <a:lstStyle/>
                    <a:p>
                      <a:r>
                        <a:rPr lang="fr-FR" sz="1000" b="0" i="0" u="none" strike="noStrike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RegulationWarning</a:t>
                      </a:r>
                      <a:endParaRPr lang="fr-FR" sz="1000" dirty="0"/>
                    </a:p>
                  </a:txBody>
                  <a:tcPr marL="64258" marR="64258" marT="32129" marB="32129"/>
                </a:tc>
                <a:tc>
                  <a:txBody>
                    <a:bodyPr/>
                    <a:lstStyle/>
                    <a:p>
                      <a:r>
                        <a:rPr lang="fr-FR" sz="10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alerte a l'origine de la désactivation de l'agent</a:t>
                      </a:r>
                      <a:endParaRPr lang="fr-FR" sz="1000" dirty="0"/>
                    </a:p>
                  </a:txBody>
                  <a:tcPr marL="64258" marR="64258" marT="32129" marB="32129"/>
                </a:tc>
                <a:extLst>
                  <a:ext uri="{0D108BD9-81ED-4DB2-BD59-A6C34878D82A}">
                    <a16:rowId xmlns:a16="http://schemas.microsoft.com/office/drawing/2014/main" val="184898381"/>
                  </a:ext>
                </a:extLst>
              </a:tr>
              <a:tr h="365887">
                <a:tc>
                  <a:txBody>
                    <a:bodyPr/>
                    <a:lstStyle/>
                    <a:p>
                      <a:pPr algn="ctr"/>
                      <a:r>
                        <a:rPr lang="fr-FR" sz="1000" dirty="0"/>
                        <a:t>Producteur</a:t>
                      </a:r>
                    </a:p>
                  </a:txBody>
                  <a:tcPr marL="64258" marR="64258" marT="32129" marB="321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Consommateur</a:t>
                      </a:r>
                      <a:endParaRPr lang="fr-FR" sz="1000" dirty="0"/>
                    </a:p>
                  </a:txBody>
                  <a:tcPr marL="64258" marR="64258" marT="32129" marB="321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OFFER</a:t>
                      </a:r>
                      <a:endParaRPr lang="fr-FR" sz="1000" dirty="0"/>
                    </a:p>
                  </a:txBody>
                  <a:tcPr marL="64258" marR="64258" marT="32129" marB="32129"/>
                </a:tc>
                <a:tc>
                  <a:txBody>
                    <a:bodyPr/>
                    <a:lstStyle/>
                    <a:p>
                      <a:r>
                        <a:rPr lang="fr-FR" sz="1000" b="0" i="0" u="none" strike="noStrike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SingleOffer</a:t>
                      </a:r>
                      <a:endParaRPr lang="fr-FR" sz="1000" dirty="0"/>
                    </a:p>
                  </a:txBody>
                  <a:tcPr marL="64258" marR="64258" marT="32129" marB="32129"/>
                </a:tc>
                <a:tc>
                  <a:txBody>
                    <a:bodyPr/>
                    <a:lstStyle/>
                    <a:p>
                      <a:r>
                        <a:rPr lang="fr-FR" sz="10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offre d'approvisionnement en énergie envoyée à un consommateur</a:t>
                      </a:r>
                      <a:endParaRPr lang="fr-FR" sz="1000" dirty="0"/>
                    </a:p>
                  </a:txBody>
                  <a:tcPr marL="64258" marR="64258" marT="32129" marB="32129"/>
                </a:tc>
                <a:extLst>
                  <a:ext uri="{0D108BD9-81ED-4DB2-BD59-A6C34878D82A}">
                    <a16:rowId xmlns:a16="http://schemas.microsoft.com/office/drawing/2014/main" val="3437687640"/>
                  </a:ext>
                </a:extLst>
              </a:tr>
              <a:tr h="339919">
                <a:tc>
                  <a:txBody>
                    <a:bodyPr/>
                    <a:lstStyle/>
                    <a:p>
                      <a:pPr algn="ctr"/>
                      <a:r>
                        <a:rPr lang="fr-FR" sz="1000" dirty="0"/>
                        <a:t>Producteur</a:t>
                      </a:r>
                    </a:p>
                  </a:txBody>
                  <a:tcPr marL="64258" marR="64258" marT="32129" marB="321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00" dirty="0"/>
                        <a:t>Agent contrat</a:t>
                      </a:r>
                    </a:p>
                  </a:txBody>
                  <a:tcPr marL="64258" marR="64258" marT="32129" marB="321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PROD_ CONFIRM</a:t>
                      </a:r>
                      <a:endParaRPr lang="fr-FR" sz="1000" dirty="0"/>
                    </a:p>
                  </a:txBody>
                  <a:tcPr marL="64258" marR="64258" marT="32129" marB="32129"/>
                </a:tc>
                <a:tc>
                  <a:txBody>
                    <a:bodyPr/>
                    <a:lstStyle/>
                    <a:p>
                      <a:r>
                        <a:rPr lang="fr-FR" sz="1000" b="0" i="0" u="none" strike="noStrike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ProtectedConrmationTable</a:t>
                      </a:r>
                      <a:endParaRPr lang="fr-FR" sz="1000" dirty="0"/>
                    </a:p>
                  </a:txBody>
                  <a:tcPr marL="64258" marR="64258" marT="32129" marB="32129"/>
                </a:tc>
                <a:tc>
                  <a:txBody>
                    <a:bodyPr/>
                    <a:lstStyle/>
                    <a:p>
                      <a:r>
                        <a:rPr lang="fr-FR" sz="10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confirmations émises par le producteur</a:t>
                      </a:r>
                      <a:endParaRPr lang="fr-FR" sz="1000" dirty="0"/>
                    </a:p>
                  </a:txBody>
                  <a:tcPr marL="64258" marR="64258" marT="32129" marB="32129"/>
                </a:tc>
                <a:extLst>
                  <a:ext uri="{0D108BD9-81ED-4DB2-BD59-A6C34878D82A}">
                    <a16:rowId xmlns:a16="http://schemas.microsoft.com/office/drawing/2014/main" val="1299104476"/>
                  </a:ext>
                </a:extLst>
              </a:tr>
              <a:tr h="235613">
                <a:tc>
                  <a:txBody>
                    <a:bodyPr/>
                    <a:lstStyle/>
                    <a:p>
                      <a:pPr algn="ctr"/>
                      <a:r>
                        <a:rPr lang="fr-FR" sz="1000" dirty="0"/>
                        <a:t>Agent contrat</a:t>
                      </a:r>
                    </a:p>
                  </a:txBody>
                  <a:tcPr marL="64258" marR="64258" marT="32129" marB="321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00" dirty="0"/>
                        <a:t>Producteur</a:t>
                      </a:r>
                    </a:p>
                  </a:txBody>
                  <a:tcPr marL="64258" marR="64258" marT="32129" marB="321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CONTRACT</a:t>
                      </a:r>
                      <a:endParaRPr lang="fr-FR" sz="1000" dirty="0"/>
                    </a:p>
                  </a:txBody>
                  <a:tcPr marL="64258" marR="64258" marT="32129" marB="32129"/>
                </a:tc>
                <a:tc>
                  <a:txBody>
                    <a:bodyPr/>
                    <a:lstStyle/>
                    <a:p>
                      <a:r>
                        <a:rPr lang="fr-FR" sz="10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ProtectedContract</a:t>
                      </a:r>
                      <a:endParaRPr lang="fr-FR" sz="1000" dirty="0"/>
                    </a:p>
                  </a:txBody>
                  <a:tcPr marL="64258" marR="64258" marT="32129" marB="32129"/>
                </a:tc>
                <a:tc>
                  <a:txBody>
                    <a:bodyPr/>
                    <a:lstStyle/>
                    <a:p>
                      <a:r>
                        <a:rPr lang="fr-FR" sz="1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mise à jour d’un contrat d’approvisionnement</a:t>
                      </a:r>
                      <a:endParaRPr lang="fr-FR" sz="1000" dirty="0"/>
                    </a:p>
                  </a:txBody>
                  <a:tcPr marL="64258" marR="64258" marT="32129" marB="32129"/>
                </a:tc>
                <a:extLst>
                  <a:ext uri="{0D108BD9-81ED-4DB2-BD59-A6C34878D82A}">
                    <a16:rowId xmlns:a16="http://schemas.microsoft.com/office/drawing/2014/main" val="3764827171"/>
                  </a:ext>
                </a:extLst>
              </a:tr>
              <a:tr h="516488">
                <a:tc>
                  <a:txBody>
                    <a:bodyPr/>
                    <a:lstStyle/>
                    <a:p>
                      <a:pPr algn="ctr"/>
                      <a:r>
                        <a:rPr lang="fr-FR" sz="1000" dirty="0"/>
                        <a:t>Consommateur</a:t>
                      </a:r>
                    </a:p>
                    <a:p>
                      <a:pPr algn="ctr"/>
                      <a:r>
                        <a:rPr lang="fr-FR" sz="1000" dirty="0"/>
                        <a:t>Producteur</a:t>
                      </a:r>
                    </a:p>
                    <a:p>
                      <a:pPr algn="ctr"/>
                      <a:r>
                        <a:rPr lang="fr-FR" sz="1000" dirty="0"/>
                        <a:t>Agent contrat</a:t>
                      </a:r>
                    </a:p>
                  </a:txBody>
                  <a:tcPr marL="64258" marR="64258" marT="32129" marB="32129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0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agent d'apprentissage </a:t>
                      </a:r>
                      <a:endParaRPr lang="fr-FR" sz="1000" dirty="0"/>
                    </a:p>
                  </a:txBody>
                  <a:tcPr marL="64258" marR="64258" marT="32129" marB="321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EVENT</a:t>
                      </a:r>
                      <a:endParaRPr lang="fr-FR" sz="1000" dirty="0"/>
                    </a:p>
                  </a:txBody>
                  <a:tcPr marL="64258" marR="64258" marT="32129" marB="32129"/>
                </a:tc>
                <a:tc>
                  <a:txBody>
                    <a:bodyPr/>
                    <a:lstStyle/>
                    <a:p>
                      <a:r>
                        <a:rPr lang="fr-FR" sz="10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Event</a:t>
                      </a:r>
                      <a:endParaRPr lang="fr-FR" sz="1000" dirty="0"/>
                    </a:p>
                  </a:txBody>
                  <a:tcPr marL="64258" marR="64258" marT="32129" marB="32129"/>
                </a:tc>
                <a:tc>
                  <a:txBody>
                    <a:bodyPr/>
                    <a:lstStyle/>
                    <a:p>
                      <a:r>
                        <a:rPr lang="fr-FR" sz="10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évènement survenu (démarrage, désactivation, arrêt)</a:t>
                      </a:r>
                      <a:endParaRPr lang="fr-FR" sz="1000" dirty="0"/>
                    </a:p>
                  </a:txBody>
                  <a:tcPr marL="64258" marR="64258" marT="32129" marB="32129"/>
                </a:tc>
                <a:extLst>
                  <a:ext uri="{0D108BD9-81ED-4DB2-BD59-A6C34878D82A}">
                    <a16:rowId xmlns:a16="http://schemas.microsoft.com/office/drawing/2014/main" val="3865952128"/>
                  </a:ext>
                </a:extLst>
              </a:tr>
              <a:tr h="295582">
                <a:tc>
                  <a:txBody>
                    <a:bodyPr/>
                    <a:lstStyle/>
                    <a:p>
                      <a:pPr marL="0" marR="0" lvl="0" indent="0" algn="ctr" defTabSz="76809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000" dirty="0"/>
                        <a:t>Agent d’apprentissage</a:t>
                      </a:r>
                    </a:p>
                  </a:txBody>
                  <a:tcPr marL="64258" marR="64258" marT="32129" marB="32129"/>
                </a:tc>
                <a:tc>
                  <a:txBody>
                    <a:bodyPr/>
                    <a:lstStyle/>
                    <a:p>
                      <a:pPr marL="0" marR="0" lvl="0" indent="0" algn="ctr" defTabSz="76809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000" dirty="0"/>
                        <a:t>Agent régulateur</a:t>
                      </a:r>
                    </a:p>
                    <a:p>
                      <a:pPr algn="ctr"/>
                      <a:endParaRPr lang="fr-FR" sz="1000" dirty="0"/>
                    </a:p>
                  </a:txBody>
                  <a:tcPr marL="64258" marR="64258" marT="32129" marB="321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PRED</a:t>
                      </a:r>
                      <a:endParaRPr lang="fr-FR" sz="1000" dirty="0"/>
                    </a:p>
                  </a:txBody>
                  <a:tcPr marL="64258" marR="64258" marT="32129" marB="32129"/>
                </a:tc>
                <a:tc>
                  <a:txBody>
                    <a:bodyPr/>
                    <a:lstStyle/>
                    <a:p>
                      <a:r>
                        <a:rPr lang="fr-FR" sz="10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PredictionForm</a:t>
                      </a:r>
                      <a:endParaRPr lang="fr-FR" sz="1000" dirty="0"/>
                    </a:p>
                  </a:txBody>
                  <a:tcPr marL="64258" marR="64258" marT="32129" marB="32129"/>
                </a:tc>
                <a:tc>
                  <a:txBody>
                    <a:bodyPr/>
                    <a:lstStyle/>
                    <a:p>
                      <a:r>
                        <a:rPr lang="fr-FR" sz="10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prédiction obtenue a horizon d'une heure</a:t>
                      </a:r>
                    </a:p>
                    <a:p>
                      <a:r>
                        <a:rPr lang="fr-FR" sz="10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(produit, demande, consomme, manque, disponible)</a:t>
                      </a:r>
                      <a:endParaRPr lang="fr-FR" sz="1000" dirty="0"/>
                    </a:p>
                  </a:txBody>
                  <a:tcPr marL="64258" marR="64258" marT="32129" marB="32129"/>
                </a:tc>
                <a:extLst>
                  <a:ext uri="{0D108BD9-81ED-4DB2-BD59-A6C34878D82A}">
                    <a16:rowId xmlns:a16="http://schemas.microsoft.com/office/drawing/2014/main" val="1051418819"/>
                  </a:ext>
                </a:extLst>
              </a:tr>
              <a:tr h="490616">
                <a:tc>
                  <a:txBody>
                    <a:bodyPr/>
                    <a:lstStyle/>
                    <a:p>
                      <a:pPr algn="ctr"/>
                      <a:r>
                        <a:rPr lang="fr-FR" sz="1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Agent régulateur</a:t>
                      </a:r>
                      <a:endParaRPr lang="fr-FR" sz="1000" dirty="0"/>
                    </a:p>
                  </a:txBody>
                  <a:tcPr marL="64258" marR="64258" marT="32129" marB="321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00" dirty="0"/>
                        <a:t>Consommateur</a:t>
                      </a:r>
                    </a:p>
                    <a:p>
                      <a:pPr algn="ctr"/>
                      <a:r>
                        <a:rPr lang="fr-FR" sz="1000" dirty="0"/>
                        <a:t>Producteur</a:t>
                      </a:r>
                    </a:p>
                    <a:p>
                      <a:pPr algn="ctr"/>
                      <a:r>
                        <a:rPr lang="fr-FR" sz="1000" dirty="0"/>
                        <a:t>Agent contrat</a:t>
                      </a:r>
                    </a:p>
                  </a:txBody>
                  <a:tcPr marL="64258" marR="64258" marT="32129" marB="321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WARNING</a:t>
                      </a:r>
                      <a:endParaRPr lang="fr-FR" sz="1000" dirty="0"/>
                    </a:p>
                  </a:txBody>
                  <a:tcPr marL="64258" marR="64258" marT="32129" marB="32129"/>
                </a:tc>
                <a:tc>
                  <a:txBody>
                    <a:bodyPr/>
                    <a:lstStyle/>
                    <a:p>
                      <a:r>
                        <a:rPr lang="fr-FR" sz="10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ProtectedContract</a:t>
                      </a:r>
                      <a:endParaRPr lang="fr-FR" sz="1000" dirty="0"/>
                    </a:p>
                  </a:txBody>
                  <a:tcPr marL="64258" marR="64258" marT="32129" marB="32129"/>
                </a:tc>
                <a:tc>
                  <a:txBody>
                    <a:bodyPr/>
                    <a:lstStyle/>
                    <a:p>
                      <a:r>
                        <a:rPr lang="fr-FR" sz="1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Ordre de régulation envoyé  à un agent (interruption, désactivation, modification forcée)</a:t>
                      </a:r>
                      <a:endParaRPr lang="fr-FR" sz="1000" dirty="0"/>
                    </a:p>
                  </a:txBody>
                  <a:tcPr marL="64258" marR="64258" marT="32129" marB="32129"/>
                </a:tc>
                <a:extLst>
                  <a:ext uri="{0D108BD9-81ED-4DB2-BD59-A6C34878D82A}">
                    <a16:rowId xmlns:a16="http://schemas.microsoft.com/office/drawing/2014/main" val="2661285579"/>
                  </a:ext>
                </a:extLst>
              </a:tr>
              <a:tr h="406968">
                <a:tc>
                  <a:txBody>
                    <a:bodyPr/>
                    <a:lstStyle/>
                    <a:p>
                      <a:pPr marL="0" marR="0" lvl="0" indent="0" algn="ctr" defTabSz="76809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Agent régulateur</a:t>
                      </a:r>
                      <a:endParaRPr lang="fr-FR" sz="1000" dirty="0"/>
                    </a:p>
                  </a:txBody>
                  <a:tcPr marL="64258" marR="64258" marT="32129" marB="321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00" dirty="0"/>
                        <a:t>Consommateur</a:t>
                      </a:r>
                    </a:p>
                    <a:p>
                      <a:pPr algn="ctr"/>
                      <a:r>
                        <a:rPr lang="fr-FR" sz="1000" dirty="0"/>
                        <a:t>Producteur</a:t>
                      </a:r>
                    </a:p>
                    <a:p>
                      <a:pPr algn="ctr"/>
                      <a:r>
                        <a:rPr lang="fr-FR" sz="1000" dirty="0"/>
                        <a:t>Agent contrat</a:t>
                      </a:r>
                    </a:p>
                  </a:txBody>
                  <a:tcPr marL="64258" marR="64258" marT="32129" marB="321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RESCHEDULE</a:t>
                      </a:r>
                      <a:endParaRPr lang="fr-FR" sz="1000" dirty="0"/>
                    </a:p>
                  </a:txBody>
                  <a:tcPr marL="64258" marR="64258" marT="32129" marB="32129"/>
                </a:tc>
                <a:tc>
                  <a:txBody>
                    <a:bodyPr/>
                    <a:lstStyle/>
                    <a:p>
                      <a:r>
                        <a:rPr lang="fr-FR" sz="10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RescheduleTable</a:t>
                      </a:r>
                      <a:endParaRPr lang="fr-FR" sz="1000" dirty="0"/>
                    </a:p>
                  </a:txBody>
                  <a:tcPr marL="64258" marR="64258" marT="32129" marB="32129"/>
                </a:tc>
                <a:tc>
                  <a:txBody>
                    <a:bodyPr/>
                    <a:lstStyle/>
                    <a:p>
                      <a:r>
                        <a:rPr lang="fr-FR" sz="1000" dirty="0"/>
                        <a:t>Table de replanification d’activités (clé : agent, valeur : replanification</a:t>
                      </a:r>
                    </a:p>
                  </a:txBody>
                  <a:tcPr marL="64258" marR="64258" marT="32129" marB="32129"/>
                </a:tc>
                <a:extLst>
                  <a:ext uri="{0D108BD9-81ED-4DB2-BD59-A6C34878D82A}">
                    <a16:rowId xmlns:a16="http://schemas.microsoft.com/office/drawing/2014/main" val="1602598895"/>
                  </a:ext>
                </a:extLst>
              </a:tr>
            </a:tbl>
          </a:graphicData>
        </a:graphic>
      </p:graphicFrame>
      <p:sp>
        <p:nvSpPr>
          <p:cNvPr id="5" name="Espace réservé du numéro de diapositive 1">
            <a:extLst>
              <a:ext uri="{FF2B5EF4-FFF2-40B4-BE49-F238E27FC236}">
                <a16:creationId xmlns:a16="http://schemas.microsoft.com/office/drawing/2014/main" id="{73B6390B-9F16-4DD0-BBDE-43A93E8E5C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93406" y="5420073"/>
            <a:ext cx="471491" cy="281449"/>
          </a:xfrm>
        </p:spPr>
        <p:txBody>
          <a:bodyPr/>
          <a:lstStyle/>
          <a:p>
            <a:fld id="{211527CB-DA45-4494-8092-3F008ECA875E}" type="slidenum">
              <a:rPr lang="fr-FR" smtClean="0"/>
              <a:t>35</a:t>
            </a:fld>
            <a:endParaRPr lang="fr-FR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8E76F2B2-8FA0-4CFC-9BC9-DAA9CB44AF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503" y="20086"/>
            <a:ext cx="569919" cy="780681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7738141E-D91E-4372-919D-7B8DDE22EE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814633"/>
            <a:ext cx="342900" cy="400050"/>
          </a:xfrm>
          <a:prstGeom prst="rect">
            <a:avLst/>
          </a:prstGeom>
        </p:spPr>
      </p:pic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FDA7EB74-1786-4D03-ACAB-021C74AFE9EC}"/>
              </a:ext>
            </a:extLst>
          </p:cNvPr>
          <p:cNvCxnSpPr/>
          <p:nvPr/>
        </p:nvCxnSpPr>
        <p:spPr>
          <a:xfrm>
            <a:off x="0" y="807931"/>
            <a:ext cx="8567738" cy="0"/>
          </a:xfrm>
          <a:prstGeom prst="line">
            <a:avLst/>
          </a:prstGeom>
          <a:ln w="25400">
            <a:solidFill>
              <a:srgbClr val="00B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13913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e 18">
            <a:extLst>
              <a:ext uri="{FF2B5EF4-FFF2-40B4-BE49-F238E27FC236}">
                <a16:creationId xmlns:a16="http://schemas.microsoft.com/office/drawing/2014/main" id="{66FBC08B-600F-485A-984F-468BA90DB8CE}"/>
              </a:ext>
            </a:extLst>
          </p:cNvPr>
          <p:cNvGrpSpPr/>
          <p:nvPr/>
        </p:nvGrpSpPr>
        <p:grpSpPr>
          <a:xfrm>
            <a:off x="343408" y="118246"/>
            <a:ext cx="1012358" cy="5516521"/>
            <a:chOff x="702574" y="202704"/>
            <a:chExt cx="1734694" cy="6779201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6F0C707-9D0F-45BC-B605-5A559518C33D}"/>
                </a:ext>
              </a:extLst>
            </p:cNvPr>
            <p:cNvSpPr/>
            <p:nvPr/>
          </p:nvSpPr>
          <p:spPr>
            <a:xfrm>
              <a:off x="702574" y="202704"/>
              <a:ext cx="1734694" cy="503313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800" dirty="0"/>
                <a:t>Consumer 1</a:t>
              </a:r>
            </a:p>
          </p:txBody>
        </p:sp>
        <p:cxnSp>
          <p:nvCxnSpPr>
            <p:cNvPr id="10" name="Connecteur droit 9">
              <a:extLst>
                <a:ext uri="{FF2B5EF4-FFF2-40B4-BE49-F238E27FC236}">
                  <a16:creationId xmlns:a16="http://schemas.microsoft.com/office/drawing/2014/main" id="{66A5E0C1-02BA-462B-9F87-8A1CCCB0F1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02869" y="754627"/>
              <a:ext cx="21541" cy="6227278"/>
            </a:xfrm>
            <a:prstGeom prst="line">
              <a:avLst/>
            </a:prstGeom>
            <a:ln w="15875">
              <a:prstDash val="sys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8" name="Groupe 17">
            <a:extLst>
              <a:ext uri="{FF2B5EF4-FFF2-40B4-BE49-F238E27FC236}">
                <a16:creationId xmlns:a16="http://schemas.microsoft.com/office/drawing/2014/main" id="{6C3BAC5C-FFEB-4FBF-B3ED-FF51EDB636D6}"/>
              </a:ext>
            </a:extLst>
          </p:cNvPr>
          <p:cNvGrpSpPr/>
          <p:nvPr/>
        </p:nvGrpSpPr>
        <p:grpSpPr>
          <a:xfrm>
            <a:off x="2200593" y="112372"/>
            <a:ext cx="839617" cy="5578891"/>
            <a:chOff x="2838245" y="216114"/>
            <a:chExt cx="1829617" cy="6611665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8C5EFAF-4C6A-4BBB-9086-6E254FEE15FF}"/>
                </a:ext>
              </a:extLst>
            </p:cNvPr>
            <p:cNvSpPr/>
            <p:nvPr/>
          </p:nvSpPr>
          <p:spPr>
            <a:xfrm>
              <a:off x="2838245" y="216114"/>
              <a:ext cx="1829617" cy="508312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800" dirty="0"/>
                <a:t>Agent contrat 1</a:t>
              </a:r>
            </a:p>
          </p:txBody>
        </p:sp>
        <p:cxnSp>
          <p:nvCxnSpPr>
            <p:cNvPr id="13" name="Connecteur droit 12">
              <a:extLst>
                <a:ext uri="{FF2B5EF4-FFF2-40B4-BE49-F238E27FC236}">
                  <a16:creationId xmlns:a16="http://schemas.microsoft.com/office/drawing/2014/main" id="{25C743E3-339A-4CCD-9E7F-C23102829D08}"/>
                </a:ext>
              </a:extLst>
            </p:cNvPr>
            <p:cNvCxnSpPr>
              <a:cxnSpLocks/>
            </p:cNvCxnSpPr>
            <p:nvPr/>
          </p:nvCxnSpPr>
          <p:spPr>
            <a:xfrm>
              <a:off x="3826629" y="737725"/>
              <a:ext cx="43421" cy="6090054"/>
            </a:xfrm>
            <a:prstGeom prst="line">
              <a:avLst/>
            </a:prstGeom>
            <a:ln w="15875">
              <a:prstDash val="sys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A3F064EE-356B-4360-9BD4-2F6CCD27887C}"/>
              </a:ext>
            </a:extLst>
          </p:cNvPr>
          <p:cNvGrpSpPr/>
          <p:nvPr/>
        </p:nvGrpSpPr>
        <p:grpSpPr>
          <a:xfrm>
            <a:off x="3880447" y="122955"/>
            <a:ext cx="795110" cy="5511812"/>
            <a:chOff x="5270869" y="206074"/>
            <a:chExt cx="1492940" cy="7013946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5B37877-7C7C-43F0-8B5A-AEE72A0C0AD3}"/>
                </a:ext>
              </a:extLst>
            </p:cNvPr>
            <p:cNvSpPr/>
            <p:nvPr/>
          </p:nvSpPr>
          <p:spPr>
            <a:xfrm>
              <a:off x="5270869" y="206074"/>
              <a:ext cx="1492940" cy="545802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800" dirty="0"/>
                <a:t>Producer 1</a:t>
              </a:r>
            </a:p>
          </p:txBody>
        </p:sp>
        <p:cxnSp>
          <p:nvCxnSpPr>
            <p:cNvPr id="14" name="Connecteur droit 13">
              <a:extLst>
                <a:ext uri="{FF2B5EF4-FFF2-40B4-BE49-F238E27FC236}">
                  <a16:creationId xmlns:a16="http://schemas.microsoft.com/office/drawing/2014/main" id="{7511C0CC-7EC3-4B97-9DA0-DAC0E33F397C}"/>
                </a:ext>
              </a:extLst>
            </p:cNvPr>
            <p:cNvCxnSpPr>
              <a:cxnSpLocks/>
              <a:stCxn id="6" idx="2"/>
            </p:cNvCxnSpPr>
            <p:nvPr/>
          </p:nvCxnSpPr>
          <p:spPr>
            <a:xfrm flipH="1">
              <a:off x="5990543" y="751876"/>
              <a:ext cx="26796" cy="6468144"/>
            </a:xfrm>
            <a:prstGeom prst="line">
              <a:avLst/>
            </a:prstGeom>
            <a:ln w="15875">
              <a:prstDash val="sys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4F29D9FB-BAD9-4642-AC0F-A69109A27359}"/>
              </a:ext>
            </a:extLst>
          </p:cNvPr>
          <p:cNvCxnSpPr>
            <a:cxnSpLocks/>
          </p:cNvCxnSpPr>
          <p:nvPr/>
        </p:nvCxnSpPr>
        <p:spPr>
          <a:xfrm flipH="1">
            <a:off x="5940193" y="544675"/>
            <a:ext cx="35698" cy="5086691"/>
          </a:xfrm>
          <a:prstGeom prst="line">
            <a:avLst/>
          </a:prstGeom>
          <a:ln w="15875"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D6B6A1BD-DC17-4FA4-87AE-147A2B2E0DDE}"/>
              </a:ext>
            </a:extLst>
          </p:cNvPr>
          <p:cNvCxnSpPr>
            <a:cxnSpLocks/>
            <a:stCxn id="147" idx="2"/>
          </p:cNvCxnSpPr>
          <p:nvPr/>
        </p:nvCxnSpPr>
        <p:spPr>
          <a:xfrm>
            <a:off x="7711984" y="556411"/>
            <a:ext cx="35184" cy="5078356"/>
          </a:xfrm>
          <a:prstGeom prst="line">
            <a:avLst/>
          </a:prstGeom>
          <a:ln w="15875"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Rectangle : coins arrondis 24">
            <a:extLst>
              <a:ext uri="{FF2B5EF4-FFF2-40B4-BE49-F238E27FC236}">
                <a16:creationId xmlns:a16="http://schemas.microsoft.com/office/drawing/2014/main" id="{257135D4-ADDA-47A6-8C65-7D78FB24E11B}"/>
              </a:ext>
            </a:extLst>
          </p:cNvPr>
          <p:cNvSpPr/>
          <p:nvPr/>
        </p:nvSpPr>
        <p:spPr>
          <a:xfrm>
            <a:off x="332535" y="602355"/>
            <a:ext cx="1059556" cy="356855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700" b="1" dirty="0">
                <a:solidFill>
                  <a:schemeClr val="tx1"/>
                </a:solidFill>
              </a:rPr>
              <a:t>REQ</a:t>
            </a:r>
            <a:r>
              <a:rPr lang="fr-FR" sz="700" dirty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fr-FR" sz="700" dirty="0" err="1">
                <a:solidFill>
                  <a:schemeClr val="tx1"/>
                </a:solidFill>
              </a:rPr>
              <a:t>Request</a:t>
            </a:r>
            <a:r>
              <a:rPr lang="fr-FR" sz="700" dirty="0">
                <a:solidFill>
                  <a:schemeClr val="tx1"/>
                </a:solidFill>
              </a:rPr>
              <a:t> :</a:t>
            </a:r>
          </a:p>
          <a:p>
            <a:pPr algn="ctr"/>
            <a:r>
              <a:rPr lang="fr-FR" sz="700" dirty="0">
                <a:solidFill>
                  <a:schemeClr val="tx1"/>
                </a:solidFill>
              </a:rPr>
              <a:t>100W 10h-&gt;11h</a:t>
            </a:r>
            <a:endParaRPr lang="fr-FR" sz="426" dirty="0">
              <a:solidFill>
                <a:schemeClr val="tx1"/>
              </a:solidFill>
            </a:endParaRPr>
          </a:p>
        </p:txBody>
      </p:sp>
      <p:cxnSp>
        <p:nvCxnSpPr>
          <p:cNvPr id="27" name="Connecteur droit avec flèche 26">
            <a:extLst>
              <a:ext uri="{FF2B5EF4-FFF2-40B4-BE49-F238E27FC236}">
                <a16:creationId xmlns:a16="http://schemas.microsoft.com/office/drawing/2014/main" id="{A831A81A-A785-45ED-B16D-BCFD55FD7C1B}"/>
              </a:ext>
            </a:extLst>
          </p:cNvPr>
          <p:cNvCxnSpPr>
            <a:cxnSpLocks/>
          </p:cNvCxnSpPr>
          <p:nvPr/>
        </p:nvCxnSpPr>
        <p:spPr>
          <a:xfrm flipV="1">
            <a:off x="1372656" y="685874"/>
            <a:ext cx="2898210" cy="83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avec flèche 27">
            <a:extLst>
              <a:ext uri="{FF2B5EF4-FFF2-40B4-BE49-F238E27FC236}">
                <a16:creationId xmlns:a16="http://schemas.microsoft.com/office/drawing/2014/main" id="{389962E3-9610-495A-9F29-BB336954D652}"/>
              </a:ext>
            </a:extLst>
          </p:cNvPr>
          <p:cNvCxnSpPr>
            <a:cxnSpLocks/>
          </p:cNvCxnSpPr>
          <p:nvPr/>
        </p:nvCxnSpPr>
        <p:spPr>
          <a:xfrm flipV="1">
            <a:off x="1372656" y="726438"/>
            <a:ext cx="4598717" cy="80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avec flèche 29">
            <a:extLst>
              <a:ext uri="{FF2B5EF4-FFF2-40B4-BE49-F238E27FC236}">
                <a16:creationId xmlns:a16="http://schemas.microsoft.com/office/drawing/2014/main" id="{5AF53672-5909-48F0-974F-5EB6E65AFA6F}"/>
              </a:ext>
            </a:extLst>
          </p:cNvPr>
          <p:cNvCxnSpPr>
            <a:cxnSpLocks/>
          </p:cNvCxnSpPr>
          <p:nvPr/>
        </p:nvCxnSpPr>
        <p:spPr>
          <a:xfrm flipV="1">
            <a:off x="1351195" y="773825"/>
            <a:ext cx="6343296" cy="23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 : coins arrondis 43">
            <a:extLst>
              <a:ext uri="{FF2B5EF4-FFF2-40B4-BE49-F238E27FC236}">
                <a16:creationId xmlns:a16="http://schemas.microsoft.com/office/drawing/2014/main" id="{479CD50F-8FC4-4D9A-B0BF-3A51060BC0CE}"/>
              </a:ext>
            </a:extLst>
          </p:cNvPr>
          <p:cNvSpPr/>
          <p:nvPr/>
        </p:nvSpPr>
        <p:spPr>
          <a:xfrm>
            <a:off x="7223606" y="1152378"/>
            <a:ext cx="1009713" cy="28594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700" b="1" dirty="0">
                <a:solidFill>
                  <a:schemeClr val="tx1"/>
                </a:solidFill>
              </a:rPr>
              <a:t>OFFER</a:t>
            </a:r>
            <a:r>
              <a:rPr lang="fr-FR" sz="700" dirty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fr-FR" sz="700" dirty="0">
                <a:solidFill>
                  <a:schemeClr val="tx1"/>
                </a:solidFill>
              </a:rPr>
              <a:t>Offre : 90 W 10h &gt;11h</a:t>
            </a:r>
          </a:p>
        </p:txBody>
      </p:sp>
      <p:cxnSp>
        <p:nvCxnSpPr>
          <p:cNvPr id="46" name="Connecteur droit avec flèche 45">
            <a:extLst>
              <a:ext uri="{FF2B5EF4-FFF2-40B4-BE49-F238E27FC236}">
                <a16:creationId xmlns:a16="http://schemas.microsoft.com/office/drawing/2014/main" id="{BBAD311B-5690-4AC2-BF3E-435652035A4C}"/>
              </a:ext>
            </a:extLst>
          </p:cNvPr>
          <p:cNvCxnSpPr>
            <a:cxnSpLocks/>
            <a:stCxn id="42" idx="1"/>
          </p:cNvCxnSpPr>
          <p:nvPr/>
        </p:nvCxnSpPr>
        <p:spPr>
          <a:xfrm flipH="1" flipV="1">
            <a:off x="880088" y="1208176"/>
            <a:ext cx="2778702" cy="26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eur droit avec flèche 49">
            <a:extLst>
              <a:ext uri="{FF2B5EF4-FFF2-40B4-BE49-F238E27FC236}">
                <a16:creationId xmlns:a16="http://schemas.microsoft.com/office/drawing/2014/main" id="{075A5098-8EF3-403C-8330-EB098BD63A92}"/>
              </a:ext>
            </a:extLst>
          </p:cNvPr>
          <p:cNvCxnSpPr>
            <a:cxnSpLocks/>
            <a:stCxn id="43" idx="1"/>
          </p:cNvCxnSpPr>
          <p:nvPr/>
        </p:nvCxnSpPr>
        <p:spPr>
          <a:xfrm flipH="1">
            <a:off x="880088" y="1260207"/>
            <a:ext cx="45514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eur droit avec flèche 51">
            <a:extLst>
              <a:ext uri="{FF2B5EF4-FFF2-40B4-BE49-F238E27FC236}">
                <a16:creationId xmlns:a16="http://schemas.microsoft.com/office/drawing/2014/main" id="{59D57D7F-AFE5-4231-A946-4665E3353210}"/>
              </a:ext>
            </a:extLst>
          </p:cNvPr>
          <p:cNvCxnSpPr>
            <a:cxnSpLocks/>
            <a:stCxn id="44" idx="1"/>
          </p:cNvCxnSpPr>
          <p:nvPr/>
        </p:nvCxnSpPr>
        <p:spPr>
          <a:xfrm flipH="1">
            <a:off x="880088" y="1295351"/>
            <a:ext cx="6343518" cy="77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 : coins arrondis 57">
            <a:extLst>
              <a:ext uri="{FF2B5EF4-FFF2-40B4-BE49-F238E27FC236}">
                <a16:creationId xmlns:a16="http://schemas.microsoft.com/office/drawing/2014/main" id="{5FC48D2E-2C18-4880-9130-22B0C85FA728}"/>
              </a:ext>
            </a:extLst>
          </p:cNvPr>
          <p:cNvSpPr/>
          <p:nvPr/>
        </p:nvSpPr>
        <p:spPr>
          <a:xfrm>
            <a:off x="96808" y="1685854"/>
            <a:ext cx="1491871" cy="409720"/>
          </a:xfrm>
          <a:prstGeom prst="roundRect">
            <a:avLst/>
          </a:prstGeom>
          <a:solidFill>
            <a:srgbClr val="F9D5BD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700" b="1" dirty="0">
                <a:solidFill>
                  <a:schemeClr val="tx1"/>
                </a:solidFill>
              </a:rPr>
              <a:t>NEW_CTR_1</a:t>
            </a:r>
          </a:p>
          <a:p>
            <a:pPr algn="ctr"/>
            <a:r>
              <a:rPr lang="fr-FR" sz="700" dirty="0">
                <a:solidFill>
                  <a:schemeClr val="tx1"/>
                </a:solidFill>
              </a:rPr>
              <a:t>Statut = :</a:t>
            </a:r>
            <a:r>
              <a:rPr lang="fr-FR" sz="700">
                <a:solidFill>
                  <a:schemeClr val="tx1"/>
                </a:solidFill>
              </a:rPr>
              <a:t>pending</a:t>
            </a:r>
            <a:endParaRPr lang="fr-FR" sz="700" dirty="0">
              <a:solidFill>
                <a:schemeClr val="tx1"/>
              </a:solidFill>
            </a:endParaRPr>
          </a:p>
          <a:p>
            <a:pPr algn="ctr"/>
            <a:r>
              <a:rPr lang="fr-FR" sz="700" dirty="0">
                <a:solidFill>
                  <a:schemeClr val="tx1"/>
                </a:solidFill>
              </a:rPr>
              <a:t>(consom.1:OK, Prod2:?, prod3:?)</a:t>
            </a:r>
          </a:p>
          <a:p>
            <a:pPr algn="ctr"/>
            <a:r>
              <a:rPr lang="fr-FR" sz="700" dirty="0">
                <a:solidFill>
                  <a:schemeClr val="tx1"/>
                </a:solidFill>
              </a:rPr>
              <a:t>Prod2=60W,Prod3=40W</a:t>
            </a:r>
          </a:p>
        </p:txBody>
      </p:sp>
      <p:cxnSp>
        <p:nvCxnSpPr>
          <p:cNvPr id="59" name="Connecteur droit avec flèche 58">
            <a:extLst>
              <a:ext uri="{FF2B5EF4-FFF2-40B4-BE49-F238E27FC236}">
                <a16:creationId xmlns:a16="http://schemas.microsoft.com/office/drawing/2014/main" id="{2D4248B7-0010-4A91-9931-344885367676}"/>
              </a:ext>
            </a:extLst>
          </p:cNvPr>
          <p:cNvCxnSpPr>
            <a:cxnSpLocks/>
          </p:cNvCxnSpPr>
          <p:nvPr/>
        </p:nvCxnSpPr>
        <p:spPr>
          <a:xfrm flipV="1">
            <a:off x="1609000" y="1856957"/>
            <a:ext cx="1032471" cy="16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 droit avec flèche 62">
            <a:extLst>
              <a:ext uri="{FF2B5EF4-FFF2-40B4-BE49-F238E27FC236}">
                <a16:creationId xmlns:a16="http://schemas.microsoft.com/office/drawing/2014/main" id="{C228B365-C15A-4745-863D-2F5FF21645B8}"/>
              </a:ext>
            </a:extLst>
          </p:cNvPr>
          <p:cNvCxnSpPr>
            <a:cxnSpLocks/>
            <a:stCxn id="62" idx="1"/>
          </p:cNvCxnSpPr>
          <p:nvPr/>
        </p:nvCxnSpPr>
        <p:spPr>
          <a:xfrm flipH="1">
            <a:off x="910046" y="2440974"/>
            <a:ext cx="92769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eur droit avec flèche 65">
            <a:extLst>
              <a:ext uri="{FF2B5EF4-FFF2-40B4-BE49-F238E27FC236}">
                <a16:creationId xmlns:a16="http://schemas.microsoft.com/office/drawing/2014/main" id="{28ED2041-AD1E-4BD2-845A-42E726645E13}"/>
              </a:ext>
            </a:extLst>
          </p:cNvPr>
          <p:cNvCxnSpPr>
            <a:cxnSpLocks/>
          </p:cNvCxnSpPr>
          <p:nvPr/>
        </p:nvCxnSpPr>
        <p:spPr>
          <a:xfrm>
            <a:off x="3333394" y="2312581"/>
            <a:ext cx="94460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eur droit avec flèche 68">
            <a:extLst>
              <a:ext uri="{FF2B5EF4-FFF2-40B4-BE49-F238E27FC236}">
                <a16:creationId xmlns:a16="http://schemas.microsoft.com/office/drawing/2014/main" id="{52A2DB31-6D15-4F10-A9C5-19D03931E3CC}"/>
              </a:ext>
            </a:extLst>
          </p:cNvPr>
          <p:cNvCxnSpPr>
            <a:cxnSpLocks/>
          </p:cNvCxnSpPr>
          <p:nvPr/>
        </p:nvCxnSpPr>
        <p:spPr>
          <a:xfrm>
            <a:off x="2756419" y="2366844"/>
            <a:ext cx="321495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eur droit avec flèche 70">
            <a:extLst>
              <a:ext uri="{FF2B5EF4-FFF2-40B4-BE49-F238E27FC236}">
                <a16:creationId xmlns:a16="http://schemas.microsoft.com/office/drawing/2014/main" id="{3FD06187-CDDC-497B-8BD6-0CCB48993E64}"/>
              </a:ext>
            </a:extLst>
          </p:cNvPr>
          <p:cNvCxnSpPr>
            <a:cxnSpLocks/>
          </p:cNvCxnSpPr>
          <p:nvPr/>
        </p:nvCxnSpPr>
        <p:spPr>
          <a:xfrm>
            <a:off x="3321777" y="2413944"/>
            <a:ext cx="437271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 : coins arrondis 41">
            <a:extLst>
              <a:ext uri="{FF2B5EF4-FFF2-40B4-BE49-F238E27FC236}">
                <a16:creationId xmlns:a16="http://schemas.microsoft.com/office/drawing/2014/main" id="{58DDD99A-5FC1-4836-8AC4-861973E28ADD}"/>
              </a:ext>
            </a:extLst>
          </p:cNvPr>
          <p:cNvSpPr/>
          <p:nvPr/>
        </p:nvSpPr>
        <p:spPr>
          <a:xfrm>
            <a:off x="3658790" y="1066564"/>
            <a:ext cx="1025154" cy="2886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700" b="1" dirty="0">
                <a:solidFill>
                  <a:schemeClr val="tx1"/>
                </a:solidFill>
              </a:rPr>
              <a:t>OFFER  </a:t>
            </a:r>
          </a:p>
          <a:p>
            <a:pPr algn="ctr"/>
            <a:r>
              <a:rPr lang="fr-FR" sz="700" dirty="0">
                <a:solidFill>
                  <a:schemeClr val="tx1"/>
                </a:solidFill>
              </a:rPr>
              <a:t>Offre : 13W 10h-&gt;11h</a:t>
            </a:r>
            <a:r>
              <a:rPr lang="fr-FR" sz="600" dirty="0">
                <a:solidFill>
                  <a:schemeClr val="tx1"/>
                </a:solidFill>
              </a:rPr>
              <a:t>)</a:t>
            </a:r>
          </a:p>
          <a:p>
            <a:pPr algn="ctr"/>
            <a:endParaRPr lang="fr-FR" sz="426" dirty="0">
              <a:solidFill>
                <a:schemeClr val="tx1"/>
              </a:solidFill>
            </a:endParaRPr>
          </a:p>
        </p:txBody>
      </p:sp>
      <p:sp>
        <p:nvSpPr>
          <p:cNvPr id="78" name="Rectangle : coins arrondis 77">
            <a:extLst>
              <a:ext uri="{FF2B5EF4-FFF2-40B4-BE49-F238E27FC236}">
                <a16:creationId xmlns:a16="http://schemas.microsoft.com/office/drawing/2014/main" id="{6ECF729D-FB7A-4D09-8DB9-6B128EDB631D}"/>
              </a:ext>
            </a:extLst>
          </p:cNvPr>
          <p:cNvSpPr/>
          <p:nvPr/>
        </p:nvSpPr>
        <p:spPr>
          <a:xfrm>
            <a:off x="5383903" y="2768869"/>
            <a:ext cx="989757" cy="298835"/>
          </a:xfrm>
          <a:prstGeom prst="roundRect">
            <a:avLst/>
          </a:prstGeom>
          <a:solidFill>
            <a:srgbClr val="89FFBE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700" b="1" dirty="0">
                <a:solidFill>
                  <a:schemeClr val="tx1"/>
                </a:solidFill>
              </a:rPr>
              <a:t>PROD_CONFIRM </a:t>
            </a:r>
          </a:p>
          <a:p>
            <a:pPr algn="ctr"/>
            <a:r>
              <a:rPr lang="fr-FR" sz="700" dirty="0">
                <a:solidFill>
                  <a:schemeClr val="tx1"/>
                </a:solidFill>
              </a:rPr>
              <a:t>Emetteur=prod2, table = {ontract1:OK}</a:t>
            </a:r>
          </a:p>
        </p:txBody>
      </p:sp>
      <p:cxnSp>
        <p:nvCxnSpPr>
          <p:cNvPr id="79" name="Connecteur droit avec flèche 78">
            <a:extLst>
              <a:ext uri="{FF2B5EF4-FFF2-40B4-BE49-F238E27FC236}">
                <a16:creationId xmlns:a16="http://schemas.microsoft.com/office/drawing/2014/main" id="{DEA5D464-D400-469A-996F-7B9D94813DF8}"/>
              </a:ext>
            </a:extLst>
          </p:cNvPr>
          <p:cNvCxnSpPr>
            <a:cxnSpLocks/>
            <a:stCxn id="78" idx="1"/>
            <a:endCxn id="163" idx="3"/>
          </p:cNvCxnSpPr>
          <p:nvPr/>
        </p:nvCxnSpPr>
        <p:spPr>
          <a:xfrm flipH="1" flipV="1">
            <a:off x="3310089" y="2911776"/>
            <a:ext cx="2073814" cy="651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Rectangle : coins arrondis 113">
            <a:extLst>
              <a:ext uri="{FF2B5EF4-FFF2-40B4-BE49-F238E27FC236}">
                <a16:creationId xmlns:a16="http://schemas.microsoft.com/office/drawing/2014/main" id="{D489A218-53EF-46E8-9C98-D77BFF0670EB}"/>
              </a:ext>
            </a:extLst>
          </p:cNvPr>
          <p:cNvSpPr/>
          <p:nvPr/>
        </p:nvSpPr>
        <p:spPr>
          <a:xfrm>
            <a:off x="1820163" y="3243339"/>
            <a:ext cx="1536326" cy="458591"/>
          </a:xfrm>
          <a:prstGeom prst="roundRect">
            <a:avLst/>
          </a:prstGeom>
          <a:solidFill>
            <a:srgbClr val="B9EDFF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700" b="1" dirty="0">
                <a:solidFill>
                  <a:schemeClr val="tx1"/>
                </a:solidFill>
              </a:rPr>
              <a:t>CONTRACT</a:t>
            </a:r>
            <a:r>
              <a:rPr lang="fr-FR" sz="700" dirty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fr-FR" sz="700" dirty="0">
                <a:solidFill>
                  <a:schemeClr val="tx1"/>
                </a:solidFill>
              </a:rPr>
              <a:t>Statut :attente de validation </a:t>
            </a:r>
          </a:p>
          <a:p>
            <a:pPr algn="ctr"/>
            <a:r>
              <a:rPr lang="fr-FR" sz="700" dirty="0">
                <a:solidFill>
                  <a:schemeClr val="tx1"/>
                </a:solidFill>
              </a:rPr>
              <a:t>(consom.1 :OK, Prod2:OK, prod3:?)</a:t>
            </a:r>
          </a:p>
          <a:p>
            <a:pPr algn="ctr"/>
            <a:r>
              <a:rPr lang="fr-FR" sz="700" dirty="0">
                <a:solidFill>
                  <a:schemeClr val="tx1"/>
                </a:solidFill>
              </a:rPr>
              <a:t>Prod2=60W,Prod3=40W</a:t>
            </a:r>
            <a:endParaRPr lang="fr-FR" sz="426" dirty="0">
              <a:solidFill>
                <a:schemeClr val="tx1"/>
              </a:solidFill>
            </a:endParaRPr>
          </a:p>
        </p:txBody>
      </p:sp>
      <p:cxnSp>
        <p:nvCxnSpPr>
          <p:cNvPr id="115" name="Connecteur droit avec flèche 114">
            <a:extLst>
              <a:ext uri="{FF2B5EF4-FFF2-40B4-BE49-F238E27FC236}">
                <a16:creationId xmlns:a16="http://schemas.microsoft.com/office/drawing/2014/main" id="{717C19F4-64C8-40E8-99FD-3FE101DC60B9}"/>
              </a:ext>
            </a:extLst>
          </p:cNvPr>
          <p:cNvCxnSpPr>
            <a:cxnSpLocks/>
          </p:cNvCxnSpPr>
          <p:nvPr/>
        </p:nvCxnSpPr>
        <p:spPr>
          <a:xfrm flipH="1">
            <a:off x="880088" y="3364456"/>
            <a:ext cx="92641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Connecteur droit avec flèche 117">
            <a:extLst>
              <a:ext uri="{FF2B5EF4-FFF2-40B4-BE49-F238E27FC236}">
                <a16:creationId xmlns:a16="http://schemas.microsoft.com/office/drawing/2014/main" id="{13179A78-55C3-4A8E-B263-43849C2D839F}"/>
              </a:ext>
            </a:extLst>
          </p:cNvPr>
          <p:cNvCxnSpPr>
            <a:cxnSpLocks/>
          </p:cNvCxnSpPr>
          <p:nvPr/>
        </p:nvCxnSpPr>
        <p:spPr>
          <a:xfrm>
            <a:off x="3357170" y="3378175"/>
            <a:ext cx="2583023" cy="179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Connecteur droit avec flèche 120">
            <a:extLst>
              <a:ext uri="{FF2B5EF4-FFF2-40B4-BE49-F238E27FC236}">
                <a16:creationId xmlns:a16="http://schemas.microsoft.com/office/drawing/2014/main" id="{76053338-D8CF-486D-ABB3-4E218E66BBA6}"/>
              </a:ext>
            </a:extLst>
          </p:cNvPr>
          <p:cNvCxnSpPr>
            <a:cxnSpLocks/>
          </p:cNvCxnSpPr>
          <p:nvPr/>
        </p:nvCxnSpPr>
        <p:spPr>
          <a:xfrm>
            <a:off x="3361974" y="3434973"/>
            <a:ext cx="4352095" cy="233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necteur droit avec flèche 122">
            <a:extLst>
              <a:ext uri="{FF2B5EF4-FFF2-40B4-BE49-F238E27FC236}">
                <a16:creationId xmlns:a16="http://schemas.microsoft.com/office/drawing/2014/main" id="{D9C25112-0E40-49DD-9FD4-D621808B1F4A}"/>
              </a:ext>
            </a:extLst>
          </p:cNvPr>
          <p:cNvCxnSpPr>
            <a:cxnSpLocks/>
          </p:cNvCxnSpPr>
          <p:nvPr/>
        </p:nvCxnSpPr>
        <p:spPr>
          <a:xfrm>
            <a:off x="3355382" y="3320248"/>
            <a:ext cx="922620" cy="34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Rectangle 152">
            <a:extLst>
              <a:ext uri="{FF2B5EF4-FFF2-40B4-BE49-F238E27FC236}">
                <a16:creationId xmlns:a16="http://schemas.microsoft.com/office/drawing/2014/main" id="{829AE2AE-5816-44D7-AE2B-C0C92896F854}"/>
              </a:ext>
            </a:extLst>
          </p:cNvPr>
          <p:cNvSpPr/>
          <p:nvPr/>
        </p:nvSpPr>
        <p:spPr>
          <a:xfrm>
            <a:off x="97469" y="1340323"/>
            <a:ext cx="1542692" cy="115643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700" dirty="0"/>
              <a:t>(2) Traitement des offres reçues</a:t>
            </a:r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31C3D7CB-4271-4417-862E-C88B00E884A2}"/>
              </a:ext>
            </a:extLst>
          </p:cNvPr>
          <p:cNvSpPr/>
          <p:nvPr/>
        </p:nvSpPr>
        <p:spPr>
          <a:xfrm>
            <a:off x="3847602" y="2439287"/>
            <a:ext cx="929106" cy="203403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700" dirty="0"/>
              <a:t>(5a) Traitement des MAJ de contrats</a:t>
            </a:r>
          </a:p>
        </p:txBody>
      </p:sp>
      <p:sp>
        <p:nvSpPr>
          <p:cNvPr id="155" name="Rectangle 154">
            <a:extLst>
              <a:ext uri="{FF2B5EF4-FFF2-40B4-BE49-F238E27FC236}">
                <a16:creationId xmlns:a16="http://schemas.microsoft.com/office/drawing/2014/main" id="{66020D37-1BB2-40ED-B0FB-3B58DE92D8BF}"/>
              </a:ext>
            </a:extLst>
          </p:cNvPr>
          <p:cNvSpPr/>
          <p:nvPr/>
        </p:nvSpPr>
        <p:spPr>
          <a:xfrm>
            <a:off x="5412294" y="2437602"/>
            <a:ext cx="954053" cy="199821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sz="700" dirty="0"/>
          </a:p>
          <a:p>
            <a:pPr algn="ctr"/>
            <a:r>
              <a:rPr lang="fr-FR" sz="700" dirty="0"/>
              <a:t>(5b) Traitement des MAJ de contrats</a:t>
            </a:r>
          </a:p>
          <a:p>
            <a:pPr marL="91314" indent="-91314" algn="ctr">
              <a:buFont typeface="Symbol" panose="05050102010706020507" pitchFamily="18" charset="2"/>
              <a:buChar char="Þ"/>
            </a:pPr>
            <a:endParaRPr lang="fr-FR" sz="700" dirty="0"/>
          </a:p>
        </p:txBody>
      </p:sp>
      <p:sp>
        <p:nvSpPr>
          <p:cNvPr id="159" name="Rectangle 158">
            <a:extLst>
              <a:ext uri="{FF2B5EF4-FFF2-40B4-BE49-F238E27FC236}">
                <a16:creationId xmlns:a16="http://schemas.microsoft.com/office/drawing/2014/main" id="{9BF5AE26-CF39-4F33-8C2C-0BEA862E109B}"/>
              </a:ext>
            </a:extLst>
          </p:cNvPr>
          <p:cNvSpPr/>
          <p:nvPr/>
        </p:nvSpPr>
        <p:spPr>
          <a:xfrm>
            <a:off x="1837736" y="1938077"/>
            <a:ext cx="1518752" cy="185681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700" dirty="0"/>
              <a:t>(3) Traitement des nouveaux contrats</a:t>
            </a:r>
          </a:p>
        </p:txBody>
      </p:sp>
      <p:sp>
        <p:nvSpPr>
          <p:cNvPr id="163" name="Rectangle 162">
            <a:extLst>
              <a:ext uri="{FF2B5EF4-FFF2-40B4-BE49-F238E27FC236}">
                <a16:creationId xmlns:a16="http://schemas.microsoft.com/office/drawing/2014/main" id="{082CF785-4DAC-4F3E-BFCB-6E57D328C520}"/>
              </a:ext>
            </a:extLst>
          </p:cNvPr>
          <p:cNvSpPr/>
          <p:nvPr/>
        </p:nvSpPr>
        <p:spPr>
          <a:xfrm>
            <a:off x="1862367" y="2776481"/>
            <a:ext cx="1447722" cy="270589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700" dirty="0"/>
              <a:t>(6a Traitement des confirmations</a:t>
            </a:r>
          </a:p>
          <a:p>
            <a:pPr algn="ctr"/>
            <a:r>
              <a:rPr lang="fr-FR" sz="700" dirty="0"/>
              <a:t>de producteur</a:t>
            </a:r>
          </a:p>
        </p:txBody>
      </p:sp>
      <p:grpSp>
        <p:nvGrpSpPr>
          <p:cNvPr id="219" name="Groupe 218">
            <a:extLst>
              <a:ext uri="{FF2B5EF4-FFF2-40B4-BE49-F238E27FC236}">
                <a16:creationId xmlns:a16="http://schemas.microsoft.com/office/drawing/2014/main" id="{6B5C0999-A839-415E-BD16-80C9146AB93E}"/>
              </a:ext>
            </a:extLst>
          </p:cNvPr>
          <p:cNvGrpSpPr/>
          <p:nvPr/>
        </p:nvGrpSpPr>
        <p:grpSpPr>
          <a:xfrm>
            <a:off x="3677984" y="815516"/>
            <a:ext cx="973799" cy="214990"/>
            <a:chOff x="4958562" y="1700117"/>
            <a:chExt cx="1601265" cy="301029"/>
          </a:xfrm>
        </p:grpSpPr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98251859-C7CE-4DF0-AE37-E8037BCFD7D1}"/>
                </a:ext>
              </a:extLst>
            </p:cNvPr>
            <p:cNvSpPr/>
            <p:nvPr/>
          </p:nvSpPr>
          <p:spPr>
            <a:xfrm>
              <a:off x="4958562" y="1700117"/>
              <a:ext cx="1601265" cy="301029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700" dirty="0"/>
                <a:t>(1a) </a:t>
              </a:r>
              <a:r>
                <a:rPr lang="fr-FR" sz="700" dirty="0" err="1"/>
                <a:t>Generation</a:t>
              </a:r>
              <a:r>
                <a:rPr lang="fr-FR" sz="700" dirty="0"/>
                <a:t> of new </a:t>
              </a:r>
              <a:r>
                <a:rPr lang="fr-FR" sz="700" dirty="0" err="1"/>
                <a:t>offer</a:t>
              </a:r>
              <a:endParaRPr lang="fr-FR" sz="700" dirty="0"/>
            </a:p>
          </p:txBody>
        </p:sp>
        <p:pic>
          <p:nvPicPr>
            <p:cNvPr id="167" name="Image 166">
              <a:extLst>
                <a:ext uri="{FF2B5EF4-FFF2-40B4-BE49-F238E27FC236}">
                  <a16:creationId xmlns:a16="http://schemas.microsoft.com/office/drawing/2014/main" id="{A4B669CF-9556-4862-BBD0-CC70F19260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0027" y="1731401"/>
              <a:ext cx="172295" cy="172295"/>
            </a:xfrm>
            <a:prstGeom prst="rect">
              <a:avLst/>
            </a:prstGeom>
          </p:spPr>
        </p:pic>
      </p:grpSp>
      <p:grpSp>
        <p:nvGrpSpPr>
          <p:cNvPr id="220" name="Groupe 219">
            <a:extLst>
              <a:ext uri="{FF2B5EF4-FFF2-40B4-BE49-F238E27FC236}">
                <a16:creationId xmlns:a16="http://schemas.microsoft.com/office/drawing/2014/main" id="{40C05579-B8CC-493A-AD4E-D54C0EEC9402}"/>
              </a:ext>
            </a:extLst>
          </p:cNvPr>
          <p:cNvGrpSpPr/>
          <p:nvPr/>
        </p:nvGrpSpPr>
        <p:grpSpPr>
          <a:xfrm>
            <a:off x="5448774" y="825213"/>
            <a:ext cx="973799" cy="219293"/>
            <a:chOff x="6768605" y="1700116"/>
            <a:chExt cx="1471488" cy="301029"/>
          </a:xfrm>
        </p:grpSpPr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CF6C821F-1B69-49F0-87B2-3FC66A25695E}"/>
                </a:ext>
              </a:extLst>
            </p:cNvPr>
            <p:cNvSpPr/>
            <p:nvPr/>
          </p:nvSpPr>
          <p:spPr>
            <a:xfrm>
              <a:off x="6768605" y="1700116"/>
              <a:ext cx="1471488" cy="301029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700" dirty="0"/>
                <a:t>(1b) </a:t>
              </a:r>
              <a:r>
                <a:rPr lang="fr-FR" sz="700" dirty="0" err="1"/>
                <a:t>Generation</a:t>
              </a:r>
              <a:r>
                <a:rPr lang="fr-FR" sz="700" dirty="0"/>
                <a:t> of new </a:t>
              </a:r>
              <a:r>
                <a:rPr lang="fr-FR" sz="700" dirty="0" err="1"/>
                <a:t>offer</a:t>
              </a:r>
              <a:endParaRPr lang="fr-FR" sz="700" dirty="0"/>
            </a:p>
          </p:txBody>
        </p:sp>
        <p:pic>
          <p:nvPicPr>
            <p:cNvPr id="168" name="Image 167">
              <a:extLst>
                <a:ext uri="{FF2B5EF4-FFF2-40B4-BE49-F238E27FC236}">
                  <a16:creationId xmlns:a16="http://schemas.microsoft.com/office/drawing/2014/main" id="{C3948611-2BFA-47DF-95B2-042DA1541EE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05270" y="1742703"/>
              <a:ext cx="172295" cy="172295"/>
            </a:xfrm>
            <a:prstGeom prst="rect">
              <a:avLst/>
            </a:prstGeom>
          </p:spPr>
        </p:pic>
      </p:grpSp>
      <p:grpSp>
        <p:nvGrpSpPr>
          <p:cNvPr id="222" name="Groupe 221">
            <a:extLst>
              <a:ext uri="{FF2B5EF4-FFF2-40B4-BE49-F238E27FC236}">
                <a16:creationId xmlns:a16="http://schemas.microsoft.com/office/drawing/2014/main" id="{3AD6A066-52EE-4E39-883F-DDAE3B7260A2}"/>
              </a:ext>
            </a:extLst>
          </p:cNvPr>
          <p:cNvGrpSpPr/>
          <p:nvPr/>
        </p:nvGrpSpPr>
        <p:grpSpPr>
          <a:xfrm>
            <a:off x="7172878" y="824588"/>
            <a:ext cx="1066668" cy="225661"/>
            <a:chOff x="8441831" y="1716221"/>
            <a:chExt cx="1471488" cy="301029"/>
          </a:xfrm>
        </p:grpSpPr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2DE8B595-D748-446D-8219-179D5BA5A52C}"/>
                </a:ext>
              </a:extLst>
            </p:cNvPr>
            <p:cNvSpPr/>
            <p:nvPr/>
          </p:nvSpPr>
          <p:spPr>
            <a:xfrm>
              <a:off x="8441831" y="1716221"/>
              <a:ext cx="1471488" cy="301029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700" dirty="0"/>
                <a:t>(1c) </a:t>
              </a:r>
              <a:r>
                <a:rPr lang="fr-FR" sz="700" dirty="0" err="1"/>
                <a:t>Generation</a:t>
              </a:r>
              <a:r>
                <a:rPr lang="fr-FR" sz="700" dirty="0"/>
                <a:t> of new </a:t>
              </a:r>
              <a:r>
                <a:rPr lang="fr-FR" sz="700" dirty="0" err="1"/>
                <a:t>offer</a:t>
              </a:r>
              <a:endParaRPr lang="fr-FR" sz="700" dirty="0"/>
            </a:p>
          </p:txBody>
        </p:sp>
        <p:pic>
          <p:nvPicPr>
            <p:cNvPr id="169" name="Image 168">
              <a:extLst>
                <a:ext uri="{FF2B5EF4-FFF2-40B4-BE49-F238E27FC236}">
                  <a16:creationId xmlns:a16="http://schemas.microsoft.com/office/drawing/2014/main" id="{323F7AE0-DC2B-4C07-AD50-56AEC6860B1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73680" y="1750212"/>
              <a:ext cx="172295" cy="172295"/>
            </a:xfrm>
            <a:prstGeom prst="rect">
              <a:avLst/>
            </a:prstGeom>
          </p:spPr>
        </p:pic>
      </p:grpSp>
      <p:pic>
        <p:nvPicPr>
          <p:cNvPr id="171" name="Image 170">
            <a:extLst>
              <a:ext uri="{FF2B5EF4-FFF2-40B4-BE49-F238E27FC236}">
                <a16:creationId xmlns:a16="http://schemas.microsoft.com/office/drawing/2014/main" id="{ADE5930D-8CF6-4FD1-B9CE-816AC5EC93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6352" y="2019653"/>
            <a:ext cx="91761" cy="91761"/>
          </a:xfrm>
          <a:prstGeom prst="rect">
            <a:avLst/>
          </a:prstGeom>
        </p:spPr>
      </p:pic>
      <p:pic>
        <p:nvPicPr>
          <p:cNvPr id="172" name="Image 171">
            <a:extLst>
              <a:ext uri="{FF2B5EF4-FFF2-40B4-BE49-F238E27FC236}">
                <a16:creationId xmlns:a16="http://schemas.microsoft.com/office/drawing/2014/main" id="{FB1E625A-CF61-4225-AF2A-6D330A27DF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2167" y="1349336"/>
            <a:ext cx="91761" cy="91761"/>
          </a:xfrm>
          <a:prstGeom prst="rect">
            <a:avLst/>
          </a:prstGeom>
        </p:spPr>
      </p:pic>
      <p:grpSp>
        <p:nvGrpSpPr>
          <p:cNvPr id="238" name="Groupe 237">
            <a:extLst>
              <a:ext uri="{FF2B5EF4-FFF2-40B4-BE49-F238E27FC236}">
                <a16:creationId xmlns:a16="http://schemas.microsoft.com/office/drawing/2014/main" id="{8896F767-337B-4476-94FB-42C82153CCD8}"/>
              </a:ext>
            </a:extLst>
          </p:cNvPr>
          <p:cNvGrpSpPr/>
          <p:nvPr/>
        </p:nvGrpSpPr>
        <p:grpSpPr>
          <a:xfrm>
            <a:off x="7236865" y="2448188"/>
            <a:ext cx="947607" cy="210086"/>
            <a:chOff x="8369281" y="6393942"/>
            <a:chExt cx="1504486" cy="374187"/>
          </a:xfrm>
        </p:grpSpPr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AAB441D3-9875-4B5D-9AA4-51423E29F9DC}"/>
                </a:ext>
              </a:extLst>
            </p:cNvPr>
            <p:cNvSpPr/>
            <p:nvPr/>
          </p:nvSpPr>
          <p:spPr>
            <a:xfrm>
              <a:off x="8369281" y="6393942"/>
              <a:ext cx="1504486" cy="37418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700" dirty="0"/>
                <a:t>(5c) Traitement des MAJ de contrats</a:t>
              </a:r>
            </a:p>
          </p:txBody>
        </p:sp>
        <p:pic>
          <p:nvPicPr>
            <p:cNvPr id="176" name="Image 175">
              <a:extLst>
                <a:ext uri="{FF2B5EF4-FFF2-40B4-BE49-F238E27FC236}">
                  <a16:creationId xmlns:a16="http://schemas.microsoft.com/office/drawing/2014/main" id="{A1465DC1-F92C-46DB-9407-D96B6CA70F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56698" y="6558696"/>
              <a:ext cx="146047" cy="172296"/>
            </a:xfrm>
            <a:prstGeom prst="rect">
              <a:avLst/>
            </a:prstGeom>
          </p:spPr>
        </p:pic>
      </p:grpSp>
      <p:sp>
        <p:nvSpPr>
          <p:cNvPr id="179" name="Rectangle 178">
            <a:extLst>
              <a:ext uri="{FF2B5EF4-FFF2-40B4-BE49-F238E27FC236}">
                <a16:creationId xmlns:a16="http://schemas.microsoft.com/office/drawing/2014/main" id="{FF31723D-1F13-4443-8917-23048958BEC5}"/>
              </a:ext>
            </a:extLst>
          </p:cNvPr>
          <p:cNvSpPr/>
          <p:nvPr/>
        </p:nvSpPr>
        <p:spPr>
          <a:xfrm>
            <a:off x="248097" y="2487648"/>
            <a:ext cx="1117729" cy="251087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700" dirty="0"/>
              <a:t>(4a) Traitement des mises à jour de contrats</a:t>
            </a:r>
          </a:p>
        </p:txBody>
      </p:sp>
      <p:pic>
        <p:nvPicPr>
          <p:cNvPr id="180" name="Image 179">
            <a:extLst>
              <a:ext uri="{FF2B5EF4-FFF2-40B4-BE49-F238E27FC236}">
                <a16:creationId xmlns:a16="http://schemas.microsoft.com/office/drawing/2014/main" id="{E79FC78D-46DE-426F-8942-10BA0D8094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517" y="2579832"/>
            <a:ext cx="91761" cy="91761"/>
          </a:xfrm>
          <a:prstGeom prst="rect">
            <a:avLst/>
          </a:prstGeom>
        </p:spPr>
      </p:pic>
      <p:sp>
        <p:nvSpPr>
          <p:cNvPr id="181" name="Rectangle 180">
            <a:extLst>
              <a:ext uri="{FF2B5EF4-FFF2-40B4-BE49-F238E27FC236}">
                <a16:creationId xmlns:a16="http://schemas.microsoft.com/office/drawing/2014/main" id="{C88204A7-14A9-41B0-9BCF-E2FC8F72BAA5}"/>
              </a:ext>
            </a:extLst>
          </p:cNvPr>
          <p:cNvSpPr/>
          <p:nvPr/>
        </p:nvSpPr>
        <p:spPr>
          <a:xfrm>
            <a:off x="222670" y="3446250"/>
            <a:ext cx="1199724" cy="268825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700" dirty="0"/>
              <a:t>(4b) Traitement des mises à</a:t>
            </a:r>
          </a:p>
          <a:p>
            <a:pPr algn="ctr"/>
            <a:r>
              <a:rPr lang="fr-FR" sz="700" dirty="0"/>
              <a:t> jour de contrats</a:t>
            </a:r>
          </a:p>
        </p:txBody>
      </p:sp>
      <p:pic>
        <p:nvPicPr>
          <p:cNvPr id="182" name="Image 181">
            <a:extLst>
              <a:ext uri="{FF2B5EF4-FFF2-40B4-BE49-F238E27FC236}">
                <a16:creationId xmlns:a16="http://schemas.microsoft.com/office/drawing/2014/main" id="{92FC4240-D983-4A9D-AE88-3C090DBF83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561" y="3593568"/>
            <a:ext cx="91761" cy="91761"/>
          </a:xfrm>
          <a:prstGeom prst="rect">
            <a:avLst/>
          </a:prstGeom>
        </p:spPr>
      </p:pic>
      <p:sp>
        <p:nvSpPr>
          <p:cNvPr id="184" name="Rectangle : coins arrondis 183">
            <a:extLst>
              <a:ext uri="{FF2B5EF4-FFF2-40B4-BE49-F238E27FC236}">
                <a16:creationId xmlns:a16="http://schemas.microsoft.com/office/drawing/2014/main" id="{F12B4123-7AA7-4DF1-919A-E88367DDAB56}"/>
              </a:ext>
            </a:extLst>
          </p:cNvPr>
          <p:cNvSpPr/>
          <p:nvPr/>
        </p:nvSpPr>
        <p:spPr>
          <a:xfrm>
            <a:off x="1837736" y="4337055"/>
            <a:ext cx="1495658" cy="425547"/>
          </a:xfrm>
          <a:prstGeom prst="roundRect">
            <a:avLst/>
          </a:prstGeom>
          <a:solidFill>
            <a:srgbClr val="B9EDFF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700" b="1" dirty="0">
                <a:solidFill>
                  <a:schemeClr val="tx1"/>
                </a:solidFill>
              </a:rPr>
              <a:t>CONTRACT</a:t>
            </a:r>
            <a:r>
              <a:rPr lang="fr-FR" sz="700" dirty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fr-FR" sz="700" dirty="0">
                <a:solidFill>
                  <a:schemeClr val="tx1"/>
                </a:solidFill>
              </a:rPr>
              <a:t>Statut = :validé</a:t>
            </a:r>
          </a:p>
          <a:p>
            <a:pPr algn="ctr"/>
            <a:r>
              <a:rPr lang="fr-FR" sz="700" dirty="0">
                <a:solidFill>
                  <a:schemeClr val="tx1"/>
                </a:solidFill>
              </a:rPr>
              <a:t>Prod2:60W,Prod3:40W  </a:t>
            </a:r>
          </a:p>
          <a:p>
            <a:pPr algn="ctr"/>
            <a:endParaRPr lang="fr-FR" sz="426" dirty="0">
              <a:solidFill>
                <a:schemeClr val="tx1"/>
              </a:solidFill>
            </a:endParaRPr>
          </a:p>
        </p:txBody>
      </p:sp>
      <p:cxnSp>
        <p:nvCxnSpPr>
          <p:cNvPr id="185" name="Connecteur droit avec flèche 184">
            <a:extLst>
              <a:ext uri="{FF2B5EF4-FFF2-40B4-BE49-F238E27FC236}">
                <a16:creationId xmlns:a16="http://schemas.microsoft.com/office/drawing/2014/main" id="{02AF6E5A-7F3C-4003-AC21-8ABBB98EBF6D}"/>
              </a:ext>
            </a:extLst>
          </p:cNvPr>
          <p:cNvCxnSpPr>
            <a:cxnSpLocks/>
            <a:stCxn id="184" idx="1"/>
          </p:cNvCxnSpPr>
          <p:nvPr/>
        </p:nvCxnSpPr>
        <p:spPr>
          <a:xfrm flipH="1">
            <a:off x="900684" y="4549829"/>
            <a:ext cx="93705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Connecteur droit avec flèche 185">
            <a:extLst>
              <a:ext uri="{FF2B5EF4-FFF2-40B4-BE49-F238E27FC236}">
                <a16:creationId xmlns:a16="http://schemas.microsoft.com/office/drawing/2014/main" id="{D32BA79C-10BC-4DDC-B7DB-C3D4D8793AF6}"/>
              </a:ext>
            </a:extLst>
          </p:cNvPr>
          <p:cNvCxnSpPr>
            <a:cxnSpLocks/>
          </p:cNvCxnSpPr>
          <p:nvPr/>
        </p:nvCxnSpPr>
        <p:spPr>
          <a:xfrm>
            <a:off x="3342270" y="4578846"/>
            <a:ext cx="4398548" cy="112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Connecteur droit avec flèche 186">
            <a:extLst>
              <a:ext uri="{FF2B5EF4-FFF2-40B4-BE49-F238E27FC236}">
                <a16:creationId xmlns:a16="http://schemas.microsoft.com/office/drawing/2014/main" id="{AB2EC110-1CE5-413E-A379-5F17EFFE6DB2}"/>
              </a:ext>
            </a:extLst>
          </p:cNvPr>
          <p:cNvCxnSpPr>
            <a:cxnSpLocks/>
          </p:cNvCxnSpPr>
          <p:nvPr/>
        </p:nvCxnSpPr>
        <p:spPr>
          <a:xfrm>
            <a:off x="1137491" y="5518810"/>
            <a:ext cx="480883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9" name="Rectangle : coins arrondis 188">
            <a:extLst>
              <a:ext uri="{FF2B5EF4-FFF2-40B4-BE49-F238E27FC236}">
                <a16:creationId xmlns:a16="http://schemas.microsoft.com/office/drawing/2014/main" id="{29EC2BB1-6B3E-4F29-BFEF-5632FAD9911B}"/>
              </a:ext>
            </a:extLst>
          </p:cNvPr>
          <p:cNvSpPr/>
          <p:nvPr/>
        </p:nvSpPr>
        <p:spPr>
          <a:xfrm>
            <a:off x="7216113" y="2809475"/>
            <a:ext cx="1062109" cy="298846"/>
          </a:xfrm>
          <a:prstGeom prst="roundRect">
            <a:avLst/>
          </a:prstGeom>
          <a:solidFill>
            <a:srgbClr val="89FFBE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700" b="1" dirty="0">
                <a:solidFill>
                  <a:schemeClr val="tx1"/>
                </a:solidFill>
              </a:rPr>
              <a:t>PROD_CONFIRM</a:t>
            </a:r>
          </a:p>
          <a:p>
            <a:pPr algn="ctr"/>
            <a:r>
              <a:rPr lang="fr-FR" sz="700" dirty="0">
                <a:solidFill>
                  <a:schemeClr val="tx1"/>
                </a:solidFill>
              </a:rPr>
              <a:t>Emetteur=prod3</a:t>
            </a:r>
          </a:p>
          <a:p>
            <a:pPr algn="ctr"/>
            <a:r>
              <a:rPr lang="fr-FR" sz="700" dirty="0">
                <a:solidFill>
                  <a:schemeClr val="tx1"/>
                </a:solidFill>
              </a:rPr>
              <a:t>table = {ontract1:OK}</a:t>
            </a:r>
          </a:p>
        </p:txBody>
      </p:sp>
      <p:cxnSp>
        <p:nvCxnSpPr>
          <p:cNvPr id="190" name="Connecteur droit avec flèche 189">
            <a:extLst>
              <a:ext uri="{FF2B5EF4-FFF2-40B4-BE49-F238E27FC236}">
                <a16:creationId xmlns:a16="http://schemas.microsoft.com/office/drawing/2014/main" id="{2EE2AC0E-12D2-4EB5-82D4-1C1AD8F2CC94}"/>
              </a:ext>
            </a:extLst>
          </p:cNvPr>
          <p:cNvCxnSpPr>
            <a:cxnSpLocks/>
          </p:cNvCxnSpPr>
          <p:nvPr/>
        </p:nvCxnSpPr>
        <p:spPr>
          <a:xfrm flipH="1" flipV="1">
            <a:off x="2670872" y="3771529"/>
            <a:ext cx="4836774" cy="148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Rectangle 191">
            <a:extLst>
              <a:ext uri="{FF2B5EF4-FFF2-40B4-BE49-F238E27FC236}">
                <a16:creationId xmlns:a16="http://schemas.microsoft.com/office/drawing/2014/main" id="{7DCD3F7F-86EF-4D0F-AFD5-82157C245382}"/>
              </a:ext>
            </a:extLst>
          </p:cNvPr>
          <p:cNvSpPr/>
          <p:nvPr/>
        </p:nvSpPr>
        <p:spPr>
          <a:xfrm>
            <a:off x="2095853" y="4967653"/>
            <a:ext cx="1223068" cy="231813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700" dirty="0"/>
              <a:t>(4c) Traitement des mises à</a:t>
            </a:r>
          </a:p>
          <a:p>
            <a:pPr algn="ctr"/>
            <a:r>
              <a:rPr lang="fr-FR" sz="700" dirty="0"/>
              <a:t> jour de contrats</a:t>
            </a:r>
          </a:p>
        </p:txBody>
      </p:sp>
      <p:cxnSp>
        <p:nvCxnSpPr>
          <p:cNvPr id="193" name="Connecteur droit avec flèche 192">
            <a:extLst>
              <a:ext uri="{FF2B5EF4-FFF2-40B4-BE49-F238E27FC236}">
                <a16:creationId xmlns:a16="http://schemas.microsoft.com/office/drawing/2014/main" id="{8988E003-D334-4C4A-ADE6-08E29AF5AED7}"/>
              </a:ext>
            </a:extLst>
          </p:cNvPr>
          <p:cNvCxnSpPr>
            <a:cxnSpLocks/>
          </p:cNvCxnSpPr>
          <p:nvPr/>
        </p:nvCxnSpPr>
        <p:spPr>
          <a:xfrm>
            <a:off x="1137491" y="5560336"/>
            <a:ext cx="6576578" cy="87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Connecteur droit avec flèche 194">
            <a:extLst>
              <a:ext uri="{FF2B5EF4-FFF2-40B4-BE49-F238E27FC236}">
                <a16:creationId xmlns:a16="http://schemas.microsoft.com/office/drawing/2014/main" id="{6F51323B-E17B-4717-A1CF-0C00939920F8}"/>
              </a:ext>
            </a:extLst>
          </p:cNvPr>
          <p:cNvCxnSpPr>
            <a:cxnSpLocks/>
          </p:cNvCxnSpPr>
          <p:nvPr/>
        </p:nvCxnSpPr>
        <p:spPr>
          <a:xfrm>
            <a:off x="1155982" y="5472187"/>
            <a:ext cx="312368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Connecteur droit avec flèche 198">
            <a:extLst>
              <a:ext uri="{FF2B5EF4-FFF2-40B4-BE49-F238E27FC236}">
                <a16:creationId xmlns:a16="http://schemas.microsoft.com/office/drawing/2014/main" id="{C66756FF-ADDF-4B56-97AF-64380C6A9AE6}"/>
              </a:ext>
            </a:extLst>
          </p:cNvPr>
          <p:cNvCxnSpPr>
            <a:cxnSpLocks/>
          </p:cNvCxnSpPr>
          <p:nvPr/>
        </p:nvCxnSpPr>
        <p:spPr>
          <a:xfrm>
            <a:off x="3327289" y="4542758"/>
            <a:ext cx="2624603" cy="49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1" name="Rectangle 190">
            <a:extLst>
              <a:ext uri="{FF2B5EF4-FFF2-40B4-BE49-F238E27FC236}">
                <a16:creationId xmlns:a16="http://schemas.microsoft.com/office/drawing/2014/main" id="{4734F140-4854-4DE1-B2E3-D11F9216AE43}"/>
              </a:ext>
            </a:extLst>
          </p:cNvPr>
          <p:cNvSpPr/>
          <p:nvPr/>
        </p:nvSpPr>
        <p:spPr>
          <a:xfrm>
            <a:off x="1845523" y="3828865"/>
            <a:ext cx="1448581" cy="251045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700" dirty="0"/>
              <a:t>(6b) Traitement des confirmations </a:t>
            </a:r>
          </a:p>
          <a:p>
            <a:pPr algn="ctr"/>
            <a:r>
              <a:rPr lang="fr-FR" sz="700" dirty="0"/>
              <a:t>de producteurs</a:t>
            </a:r>
          </a:p>
        </p:txBody>
      </p:sp>
      <p:pic>
        <p:nvPicPr>
          <p:cNvPr id="204" name="Image 203">
            <a:extLst>
              <a:ext uri="{FF2B5EF4-FFF2-40B4-BE49-F238E27FC236}">
                <a16:creationId xmlns:a16="http://schemas.microsoft.com/office/drawing/2014/main" id="{3E1FBC5E-6A02-488B-B692-F1E654C077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3727" y="5067427"/>
            <a:ext cx="91761" cy="91761"/>
          </a:xfrm>
          <a:prstGeom prst="rect">
            <a:avLst/>
          </a:prstGeom>
        </p:spPr>
      </p:pic>
      <p:sp>
        <p:nvSpPr>
          <p:cNvPr id="244" name="ZoneTexte 243">
            <a:extLst>
              <a:ext uri="{FF2B5EF4-FFF2-40B4-BE49-F238E27FC236}">
                <a16:creationId xmlns:a16="http://schemas.microsoft.com/office/drawing/2014/main" id="{9E02D838-6744-49B4-AFAF-7CB80726B238}"/>
              </a:ext>
            </a:extLst>
          </p:cNvPr>
          <p:cNvSpPr txBox="1"/>
          <p:nvPr/>
        </p:nvSpPr>
        <p:spPr>
          <a:xfrm>
            <a:off x="3400794" y="2624809"/>
            <a:ext cx="173138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312" indent="-91312" algn="ctr">
              <a:buFont typeface="Symbol" panose="05050102010706020507" pitchFamily="18" charset="2"/>
              <a:buChar char="Þ"/>
            </a:pPr>
            <a:r>
              <a:rPr lang="fr-FR" sz="700" dirty="0">
                <a:solidFill>
                  <a:schemeClr val="accent1"/>
                </a:solidFill>
              </a:rPr>
              <a:t>contrat ignoré (Prod1 non concerné) </a:t>
            </a:r>
          </a:p>
        </p:txBody>
      </p:sp>
      <p:sp>
        <p:nvSpPr>
          <p:cNvPr id="245" name="ZoneTexte 244">
            <a:extLst>
              <a:ext uri="{FF2B5EF4-FFF2-40B4-BE49-F238E27FC236}">
                <a16:creationId xmlns:a16="http://schemas.microsoft.com/office/drawing/2014/main" id="{0A0204EF-1DDD-4D3C-8D3D-ADC438ADEF70}"/>
              </a:ext>
            </a:extLst>
          </p:cNvPr>
          <p:cNvSpPr txBox="1"/>
          <p:nvPr/>
        </p:nvSpPr>
        <p:spPr>
          <a:xfrm>
            <a:off x="5301907" y="2613977"/>
            <a:ext cx="125452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314" indent="-91314" algn="ctr">
              <a:buFont typeface="Symbol" panose="05050102010706020507" pitchFamily="18" charset="2"/>
              <a:buChar char="Þ"/>
            </a:pPr>
            <a:r>
              <a:rPr lang="fr-FR" sz="700" dirty="0">
                <a:solidFill>
                  <a:schemeClr val="accent1"/>
                </a:solidFill>
              </a:rPr>
              <a:t>Contrat accepté par prod2</a:t>
            </a:r>
          </a:p>
        </p:txBody>
      </p:sp>
      <p:sp>
        <p:nvSpPr>
          <p:cNvPr id="246" name="ZoneTexte 245">
            <a:extLst>
              <a:ext uri="{FF2B5EF4-FFF2-40B4-BE49-F238E27FC236}">
                <a16:creationId xmlns:a16="http://schemas.microsoft.com/office/drawing/2014/main" id="{141C5B12-820A-4437-A040-07946A3EDFBB}"/>
              </a:ext>
            </a:extLst>
          </p:cNvPr>
          <p:cNvSpPr txBox="1"/>
          <p:nvPr/>
        </p:nvSpPr>
        <p:spPr>
          <a:xfrm>
            <a:off x="7036341" y="2637262"/>
            <a:ext cx="138424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314" indent="-91314" algn="ctr">
              <a:buFont typeface="Symbol" panose="05050102010706020507" pitchFamily="18" charset="2"/>
              <a:buChar char="Þ"/>
            </a:pPr>
            <a:r>
              <a:rPr lang="fr-FR" sz="700" dirty="0">
                <a:solidFill>
                  <a:schemeClr val="accent1"/>
                </a:solidFill>
              </a:rPr>
              <a:t>Contrat accepté par prod3</a:t>
            </a:r>
          </a:p>
        </p:txBody>
      </p:sp>
      <p:sp>
        <p:nvSpPr>
          <p:cNvPr id="250" name="ZoneTexte 249">
            <a:extLst>
              <a:ext uri="{FF2B5EF4-FFF2-40B4-BE49-F238E27FC236}">
                <a16:creationId xmlns:a16="http://schemas.microsoft.com/office/drawing/2014/main" id="{02A2CE21-2D07-4229-A9F4-116FB05433D6}"/>
              </a:ext>
            </a:extLst>
          </p:cNvPr>
          <p:cNvSpPr txBox="1"/>
          <p:nvPr/>
        </p:nvSpPr>
        <p:spPr>
          <a:xfrm>
            <a:off x="11017" y="1432434"/>
            <a:ext cx="18141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314" indent="-91314" algn="ctr">
              <a:buFont typeface="Symbol" panose="05050102010706020507" pitchFamily="18" charset="2"/>
              <a:buChar char="Þ"/>
            </a:pPr>
            <a:r>
              <a:rPr lang="fr-FR" sz="700" dirty="0">
                <a:solidFill>
                  <a:schemeClr val="accent1"/>
                </a:solidFill>
              </a:rPr>
              <a:t>émission d’un nouveau contrat à partir des offres de Prod2 et Prod3</a:t>
            </a:r>
          </a:p>
        </p:txBody>
      </p:sp>
      <p:cxnSp>
        <p:nvCxnSpPr>
          <p:cNvPr id="255" name="Connecteur droit avec flèche 254">
            <a:extLst>
              <a:ext uri="{FF2B5EF4-FFF2-40B4-BE49-F238E27FC236}">
                <a16:creationId xmlns:a16="http://schemas.microsoft.com/office/drawing/2014/main" id="{D00FC893-1AE3-4A4C-8506-913C266F96A5}"/>
              </a:ext>
            </a:extLst>
          </p:cNvPr>
          <p:cNvCxnSpPr>
            <a:cxnSpLocks/>
          </p:cNvCxnSpPr>
          <p:nvPr/>
        </p:nvCxnSpPr>
        <p:spPr>
          <a:xfrm>
            <a:off x="7487240" y="3108645"/>
            <a:ext cx="10188" cy="667444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4" name="Rectangle 263">
            <a:extLst>
              <a:ext uri="{FF2B5EF4-FFF2-40B4-BE49-F238E27FC236}">
                <a16:creationId xmlns:a16="http://schemas.microsoft.com/office/drawing/2014/main" id="{8A98FD9A-8358-4AA9-9FA3-55C42E53FF5E}"/>
              </a:ext>
            </a:extLst>
          </p:cNvPr>
          <p:cNvSpPr/>
          <p:nvPr/>
        </p:nvSpPr>
        <p:spPr>
          <a:xfrm>
            <a:off x="3743738" y="4975230"/>
            <a:ext cx="1015250" cy="231814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700" dirty="0"/>
              <a:t>(5</a:t>
            </a:r>
            <a:r>
              <a:rPr lang="fr-FR" sz="700" baseline="30000" dirty="0"/>
              <a:t>E)</a:t>
            </a:r>
            <a:r>
              <a:rPr lang="fr-FR" sz="700" dirty="0"/>
              <a:t> Traitement des MAJ de contrats</a:t>
            </a:r>
          </a:p>
        </p:txBody>
      </p:sp>
      <p:sp>
        <p:nvSpPr>
          <p:cNvPr id="268" name="Rectangle 267">
            <a:extLst>
              <a:ext uri="{FF2B5EF4-FFF2-40B4-BE49-F238E27FC236}">
                <a16:creationId xmlns:a16="http://schemas.microsoft.com/office/drawing/2014/main" id="{16184228-49F1-4041-87B1-5EA9D6065F32}"/>
              </a:ext>
            </a:extLst>
          </p:cNvPr>
          <p:cNvSpPr/>
          <p:nvPr/>
        </p:nvSpPr>
        <p:spPr>
          <a:xfrm>
            <a:off x="5383903" y="4975230"/>
            <a:ext cx="1092489" cy="231814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700" dirty="0"/>
              <a:t>(5f) Traitement des MAJ de contrats</a:t>
            </a:r>
          </a:p>
        </p:txBody>
      </p:sp>
      <p:sp>
        <p:nvSpPr>
          <p:cNvPr id="269" name="Rectangle 268">
            <a:extLst>
              <a:ext uri="{FF2B5EF4-FFF2-40B4-BE49-F238E27FC236}">
                <a16:creationId xmlns:a16="http://schemas.microsoft.com/office/drawing/2014/main" id="{D70BFAE7-4995-4C3D-BCBB-47FF703CBF6C}"/>
              </a:ext>
            </a:extLst>
          </p:cNvPr>
          <p:cNvSpPr/>
          <p:nvPr/>
        </p:nvSpPr>
        <p:spPr>
          <a:xfrm>
            <a:off x="7234566" y="4978049"/>
            <a:ext cx="1062110" cy="233568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700" dirty="0"/>
              <a:t>(5g )Traitement des MAJ de contrats</a:t>
            </a:r>
          </a:p>
        </p:txBody>
      </p:sp>
      <p:sp>
        <p:nvSpPr>
          <p:cNvPr id="270" name="ZoneTexte 269">
            <a:extLst>
              <a:ext uri="{FF2B5EF4-FFF2-40B4-BE49-F238E27FC236}">
                <a16:creationId xmlns:a16="http://schemas.microsoft.com/office/drawing/2014/main" id="{1AE25788-8FCE-4491-AA7D-73C2CD8CC08F}"/>
              </a:ext>
            </a:extLst>
          </p:cNvPr>
          <p:cNvSpPr txBox="1"/>
          <p:nvPr/>
        </p:nvSpPr>
        <p:spPr>
          <a:xfrm>
            <a:off x="1694682" y="3029082"/>
            <a:ext cx="190220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312" indent="-91312" algn="ctr">
              <a:buFont typeface="Symbol" panose="05050102010706020507" pitchFamily="18" charset="2"/>
              <a:buChar char="Þ"/>
            </a:pPr>
            <a:r>
              <a:rPr lang="fr-FR" sz="700" dirty="0">
                <a:solidFill>
                  <a:schemeClr val="accent1"/>
                </a:solidFill>
              </a:rPr>
              <a:t>Validation partielle du contrat (Prod2:OK)</a:t>
            </a:r>
          </a:p>
        </p:txBody>
      </p:sp>
      <p:sp>
        <p:nvSpPr>
          <p:cNvPr id="271" name="ZoneTexte 270">
            <a:extLst>
              <a:ext uri="{FF2B5EF4-FFF2-40B4-BE49-F238E27FC236}">
                <a16:creationId xmlns:a16="http://schemas.microsoft.com/office/drawing/2014/main" id="{4F6CEAD4-0A8A-4094-8225-44B0926E0AFB}"/>
              </a:ext>
            </a:extLst>
          </p:cNvPr>
          <p:cNvSpPr txBox="1"/>
          <p:nvPr/>
        </p:nvSpPr>
        <p:spPr>
          <a:xfrm>
            <a:off x="1591440" y="4099449"/>
            <a:ext cx="216913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312" indent="-91312" algn="ctr">
              <a:buFont typeface="Symbol" panose="05050102010706020507" pitchFamily="18" charset="2"/>
              <a:buChar char="Þ"/>
            </a:pPr>
            <a:r>
              <a:rPr lang="fr-FR" sz="700" dirty="0">
                <a:solidFill>
                  <a:schemeClr val="accent1"/>
                </a:solidFill>
              </a:rPr>
              <a:t>Validation totale du contrat   (Prod2 OK,Prod3:OK)</a:t>
            </a:r>
          </a:p>
        </p:txBody>
      </p:sp>
      <p:sp>
        <p:nvSpPr>
          <p:cNvPr id="276" name="ZoneTexte 275">
            <a:extLst>
              <a:ext uri="{FF2B5EF4-FFF2-40B4-BE49-F238E27FC236}">
                <a16:creationId xmlns:a16="http://schemas.microsoft.com/office/drawing/2014/main" id="{2582A3B3-923D-4D3F-97F3-F4E409AE7D98}"/>
              </a:ext>
            </a:extLst>
          </p:cNvPr>
          <p:cNvSpPr txBox="1"/>
          <p:nvPr/>
        </p:nvSpPr>
        <p:spPr>
          <a:xfrm>
            <a:off x="5301906" y="5193424"/>
            <a:ext cx="1296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312" indent="-91312" algn="ctr">
              <a:buFont typeface="Symbol" panose="05050102010706020507" pitchFamily="18" charset="2"/>
              <a:buChar char="Þ"/>
            </a:pPr>
            <a:r>
              <a:rPr lang="fr-FR" sz="700" dirty="0">
                <a:solidFill>
                  <a:schemeClr val="accent1"/>
                </a:solidFill>
              </a:rPr>
              <a:t>Approvisionnement en énergie à consommateur1</a:t>
            </a:r>
          </a:p>
        </p:txBody>
      </p:sp>
      <p:sp>
        <p:nvSpPr>
          <p:cNvPr id="277" name="ZoneTexte 276">
            <a:extLst>
              <a:ext uri="{FF2B5EF4-FFF2-40B4-BE49-F238E27FC236}">
                <a16:creationId xmlns:a16="http://schemas.microsoft.com/office/drawing/2014/main" id="{1C4B4F9C-1CE7-48FE-A202-7BD6BE6A70A8}"/>
              </a:ext>
            </a:extLst>
          </p:cNvPr>
          <p:cNvSpPr txBox="1"/>
          <p:nvPr/>
        </p:nvSpPr>
        <p:spPr>
          <a:xfrm>
            <a:off x="6929533" y="5211033"/>
            <a:ext cx="13863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312" indent="-91312" algn="ctr">
              <a:buFont typeface="Symbol" panose="05050102010706020507" pitchFamily="18" charset="2"/>
              <a:buChar char="Þ"/>
            </a:pPr>
            <a:r>
              <a:rPr lang="fr-FR" sz="700" dirty="0">
                <a:solidFill>
                  <a:schemeClr val="accent1"/>
                </a:solidFill>
              </a:rPr>
              <a:t>Approvisionnement en énergie à consommateur1</a:t>
            </a:r>
          </a:p>
        </p:txBody>
      </p:sp>
      <p:sp>
        <p:nvSpPr>
          <p:cNvPr id="278" name="ZoneTexte 277">
            <a:extLst>
              <a:ext uri="{FF2B5EF4-FFF2-40B4-BE49-F238E27FC236}">
                <a16:creationId xmlns:a16="http://schemas.microsoft.com/office/drawing/2014/main" id="{6D96E767-9B4D-44BD-9793-1527CA7EC1DE}"/>
              </a:ext>
            </a:extLst>
          </p:cNvPr>
          <p:cNvSpPr txBox="1"/>
          <p:nvPr/>
        </p:nvSpPr>
        <p:spPr>
          <a:xfrm>
            <a:off x="3721208" y="5194265"/>
            <a:ext cx="10377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312" indent="-91312" algn="ctr">
              <a:buFont typeface="Symbol" panose="05050102010706020507" pitchFamily="18" charset="2"/>
              <a:buChar char="Þ"/>
            </a:pPr>
            <a:r>
              <a:rPr lang="fr-FR" sz="700" dirty="0">
                <a:solidFill>
                  <a:schemeClr val="accent1"/>
                </a:solidFill>
              </a:rPr>
              <a:t>contrat ignoré </a:t>
            </a:r>
          </a:p>
          <a:p>
            <a:pPr algn="ctr"/>
            <a:r>
              <a:rPr lang="fr-FR" sz="700" dirty="0">
                <a:solidFill>
                  <a:schemeClr val="accent1"/>
                </a:solidFill>
              </a:rPr>
              <a:t>(Prod1 non concerné) </a:t>
            </a:r>
          </a:p>
        </p:txBody>
      </p:sp>
      <p:sp>
        <p:nvSpPr>
          <p:cNvPr id="282" name="ZoneTexte 281">
            <a:extLst>
              <a:ext uri="{FF2B5EF4-FFF2-40B4-BE49-F238E27FC236}">
                <a16:creationId xmlns:a16="http://schemas.microsoft.com/office/drawing/2014/main" id="{36320C4F-60C3-4377-9B95-24A6BB63605E}"/>
              </a:ext>
            </a:extLst>
          </p:cNvPr>
          <p:cNvSpPr txBox="1"/>
          <p:nvPr/>
        </p:nvSpPr>
        <p:spPr>
          <a:xfrm>
            <a:off x="2095853" y="5239745"/>
            <a:ext cx="117415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312" indent="-91312" algn="ctr">
              <a:buFont typeface="Symbol" panose="05050102010706020507" pitchFamily="18" charset="2"/>
              <a:buChar char="Þ"/>
            </a:pPr>
            <a:r>
              <a:rPr lang="fr-FR" sz="700" dirty="0">
                <a:solidFill>
                  <a:schemeClr val="accent1"/>
                </a:solidFill>
              </a:rPr>
              <a:t>Consommateur satisfait</a:t>
            </a:r>
          </a:p>
        </p:txBody>
      </p:sp>
      <p:sp>
        <p:nvSpPr>
          <p:cNvPr id="286" name="ZoneTexte 285">
            <a:extLst>
              <a:ext uri="{FF2B5EF4-FFF2-40B4-BE49-F238E27FC236}">
                <a16:creationId xmlns:a16="http://schemas.microsoft.com/office/drawing/2014/main" id="{3E72B825-910F-42F2-8EF3-F605C15AEEB0}"/>
              </a:ext>
            </a:extLst>
          </p:cNvPr>
          <p:cNvSpPr txBox="1"/>
          <p:nvPr/>
        </p:nvSpPr>
        <p:spPr>
          <a:xfrm>
            <a:off x="1617148" y="5600622"/>
            <a:ext cx="315956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700" dirty="0"/>
              <a:t> : Transmission d’une information vers d’autres agents via l’éco-loi «  Bonding »</a:t>
            </a:r>
          </a:p>
        </p:txBody>
      </p:sp>
      <p:cxnSp>
        <p:nvCxnSpPr>
          <p:cNvPr id="290" name="Connecteur droit avec flèche 289">
            <a:extLst>
              <a:ext uri="{FF2B5EF4-FFF2-40B4-BE49-F238E27FC236}">
                <a16:creationId xmlns:a16="http://schemas.microsoft.com/office/drawing/2014/main" id="{EC7B07E4-E635-4A1F-A5E7-6108F037FD0F}"/>
              </a:ext>
            </a:extLst>
          </p:cNvPr>
          <p:cNvCxnSpPr>
            <a:cxnSpLocks/>
          </p:cNvCxnSpPr>
          <p:nvPr/>
        </p:nvCxnSpPr>
        <p:spPr>
          <a:xfrm>
            <a:off x="1244321" y="5710529"/>
            <a:ext cx="30484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6" name="Image 135">
            <a:extLst>
              <a:ext uri="{FF2B5EF4-FFF2-40B4-BE49-F238E27FC236}">
                <a16:creationId xmlns:a16="http://schemas.microsoft.com/office/drawing/2014/main" id="{0102BE41-8C1A-4CE7-8FDB-B3B61495D0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3749" y="5079110"/>
            <a:ext cx="91761" cy="91761"/>
          </a:xfrm>
          <a:prstGeom prst="rect">
            <a:avLst/>
          </a:prstGeom>
        </p:spPr>
      </p:pic>
      <p:pic>
        <p:nvPicPr>
          <p:cNvPr id="137" name="Image 136">
            <a:extLst>
              <a:ext uri="{FF2B5EF4-FFF2-40B4-BE49-F238E27FC236}">
                <a16:creationId xmlns:a16="http://schemas.microsoft.com/office/drawing/2014/main" id="{6258C3CD-E1F1-4AB8-8B0C-A782DD29CC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2176" y="5091417"/>
            <a:ext cx="91761" cy="91761"/>
          </a:xfrm>
          <a:prstGeom prst="rect">
            <a:avLst/>
          </a:prstGeom>
        </p:spPr>
      </p:pic>
      <p:pic>
        <p:nvPicPr>
          <p:cNvPr id="139" name="Image 138">
            <a:extLst>
              <a:ext uri="{FF2B5EF4-FFF2-40B4-BE49-F238E27FC236}">
                <a16:creationId xmlns:a16="http://schemas.microsoft.com/office/drawing/2014/main" id="{E12F83B3-A022-40ED-8856-FE9266699F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0526" y="5091137"/>
            <a:ext cx="91761" cy="91761"/>
          </a:xfrm>
          <a:prstGeom prst="rect">
            <a:avLst/>
          </a:prstGeom>
        </p:spPr>
      </p:pic>
      <p:sp>
        <p:nvSpPr>
          <p:cNvPr id="144" name="Rectangle 143">
            <a:extLst>
              <a:ext uri="{FF2B5EF4-FFF2-40B4-BE49-F238E27FC236}">
                <a16:creationId xmlns:a16="http://schemas.microsoft.com/office/drawing/2014/main" id="{FB96F652-8B8C-424A-B745-F83772696860}"/>
              </a:ext>
            </a:extLst>
          </p:cNvPr>
          <p:cNvSpPr/>
          <p:nvPr/>
        </p:nvSpPr>
        <p:spPr>
          <a:xfrm>
            <a:off x="5583057" y="131131"/>
            <a:ext cx="726538" cy="423372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dirty="0"/>
              <a:t>Producer 2</a:t>
            </a:r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B02F56E2-553D-482C-B421-FBA3B8284CCE}"/>
              </a:ext>
            </a:extLst>
          </p:cNvPr>
          <p:cNvSpPr/>
          <p:nvPr/>
        </p:nvSpPr>
        <p:spPr>
          <a:xfrm>
            <a:off x="7320141" y="133039"/>
            <a:ext cx="783685" cy="423372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dirty="0"/>
              <a:t>Producer</a:t>
            </a:r>
            <a:r>
              <a:rPr lang="fr-FR" sz="586" dirty="0"/>
              <a:t> 3</a:t>
            </a:r>
          </a:p>
        </p:txBody>
      </p:sp>
      <p:sp>
        <p:nvSpPr>
          <p:cNvPr id="43" name="Rectangle : coins arrondis 42">
            <a:extLst>
              <a:ext uri="{FF2B5EF4-FFF2-40B4-BE49-F238E27FC236}">
                <a16:creationId xmlns:a16="http://schemas.microsoft.com/office/drawing/2014/main" id="{52A039EA-3952-4382-BE61-69068A1ECDB4}"/>
              </a:ext>
            </a:extLst>
          </p:cNvPr>
          <p:cNvSpPr/>
          <p:nvPr/>
        </p:nvSpPr>
        <p:spPr>
          <a:xfrm>
            <a:off x="5431570" y="1125236"/>
            <a:ext cx="1009713" cy="269942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700" b="1" dirty="0">
                <a:solidFill>
                  <a:schemeClr val="tx1"/>
                </a:solidFill>
              </a:rPr>
              <a:t>OFFER</a:t>
            </a:r>
            <a:r>
              <a:rPr lang="fr-FR" sz="700" dirty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fr-FR" sz="700" dirty="0">
                <a:solidFill>
                  <a:schemeClr val="tx1"/>
                </a:solidFill>
              </a:rPr>
              <a:t>Offre:  60W 10h-&gt;11h</a:t>
            </a:r>
          </a:p>
        </p:txBody>
      </p:sp>
      <p:sp>
        <p:nvSpPr>
          <p:cNvPr id="62" name="Rectangle : coins arrondis 61">
            <a:extLst>
              <a:ext uri="{FF2B5EF4-FFF2-40B4-BE49-F238E27FC236}">
                <a16:creationId xmlns:a16="http://schemas.microsoft.com/office/drawing/2014/main" id="{7E57E558-1247-4358-8875-5E245DCFE6FE}"/>
              </a:ext>
            </a:extLst>
          </p:cNvPr>
          <p:cNvSpPr/>
          <p:nvPr/>
        </p:nvSpPr>
        <p:spPr>
          <a:xfrm>
            <a:off x="1837736" y="2220984"/>
            <a:ext cx="1490088" cy="439979"/>
          </a:xfrm>
          <a:prstGeom prst="roundRect">
            <a:avLst/>
          </a:prstGeom>
          <a:solidFill>
            <a:srgbClr val="B9EDFF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700" b="1" dirty="0">
                <a:solidFill>
                  <a:schemeClr val="tx1"/>
                </a:solidFill>
              </a:rPr>
              <a:t>CONTRACT</a:t>
            </a:r>
            <a:r>
              <a:rPr lang="fr-FR" sz="700" dirty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fr-FR" sz="700" dirty="0">
                <a:solidFill>
                  <a:schemeClr val="tx1"/>
                </a:solidFill>
              </a:rPr>
              <a:t>Statut: attente de validation </a:t>
            </a:r>
          </a:p>
          <a:p>
            <a:pPr algn="ctr"/>
            <a:r>
              <a:rPr lang="fr-FR" sz="700" dirty="0">
                <a:solidFill>
                  <a:schemeClr val="tx1"/>
                </a:solidFill>
              </a:rPr>
              <a:t>(consom.1 :OK, Prod2:?, prod3:?)</a:t>
            </a:r>
          </a:p>
          <a:p>
            <a:pPr algn="ctr"/>
            <a:r>
              <a:rPr lang="fr-FR" sz="700" dirty="0">
                <a:solidFill>
                  <a:schemeClr val="tx1"/>
                </a:solidFill>
              </a:rPr>
              <a:t>Prod2=60W,Prod3=40W</a:t>
            </a:r>
          </a:p>
        </p:txBody>
      </p:sp>
      <p:cxnSp>
        <p:nvCxnSpPr>
          <p:cNvPr id="232" name="Connecteur droit avec flèche 231">
            <a:extLst>
              <a:ext uri="{FF2B5EF4-FFF2-40B4-BE49-F238E27FC236}">
                <a16:creationId xmlns:a16="http://schemas.microsoft.com/office/drawing/2014/main" id="{D7406928-83CF-4CB3-8674-101BE73597BA}"/>
              </a:ext>
            </a:extLst>
          </p:cNvPr>
          <p:cNvCxnSpPr>
            <a:cxnSpLocks/>
          </p:cNvCxnSpPr>
          <p:nvPr/>
        </p:nvCxnSpPr>
        <p:spPr>
          <a:xfrm>
            <a:off x="3326551" y="4493296"/>
            <a:ext cx="937180" cy="11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3" name="Image 242">
            <a:extLst>
              <a:ext uri="{FF2B5EF4-FFF2-40B4-BE49-F238E27FC236}">
                <a16:creationId xmlns:a16="http://schemas.microsoft.com/office/drawing/2014/main" id="{2BD1CCF4-A0F2-4D64-91CE-E0E2200E77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3060" y="2887801"/>
            <a:ext cx="91761" cy="91761"/>
          </a:xfrm>
          <a:prstGeom prst="rect">
            <a:avLst/>
          </a:prstGeom>
        </p:spPr>
      </p:pic>
      <p:pic>
        <p:nvPicPr>
          <p:cNvPr id="247" name="Image 246">
            <a:extLst>
              <a:ext uri="{FF2B5EF4-FFF2-40B4-BE49-F238E27FC236}">
                <a16:creationId xmlns:a16="http://schemas.microsoft.com/office/drawing/2014/main" id="{0AE0B046-3221-4F80-BA42-93E8E8397A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7272" y="3949236"/>
            <a:ext cx="91761" cy="91761"/>
          </a:xfrm>
          <a:prstGeom prst="rect">
            <a:avLst/>
          </a:prstGeom>
        </p:spPr>
      </p:pic>
      <p:pic>
        <p:nvPicPr>
          <p:cNvPr id="248" name="Image 247">
            <a:extLst>
              <a:ext uri="{FF2B5EF4-FFF2-40B4-BE49-F238E27FC236}">
                <a16:creationId xmlns:a16="http://schemas.microsoft.com/office/drawing/2014/main" id="{20771466-58D1-4F76-9B4C-9282B0B784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8855" y="2530924"/>
            <a:ext cx="91761" cy="91761"/>
          </a:xfrm>
          <a:prstGeom prst="rect">
            <a:avLst/>
          </a:prstGeom>
        </p:spPr>
      </p:pic>
      <p:pic>
        <p:nvPicPr>
          <p:cNvPr id="249" name="Image 248">
            <a:extLst>
              <a:ext uri="{FF2B5EF4-FFF2-40B4-BE49-F238E27FC236}">
                <a16:creationId xmlns:a16="http://schemas.microsoft.com/office/drawing/2014/main" id="{A0756E8C-FAF0-47F3-B714-689304267B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7391" y="2521833"/>
            <a:ext cx="91761" cy="91761"/>
          </a:xfrm>
          <a:prstGeom prst="rect">
            <a:avLst/>
          </a:prstGeom>
        </p:spPr>
      </p:pic>
      <p:sp>
        <p:nvSpPr>
          <p:cNvPr id="183" name="Rectangle : coins arrondis 182">
            <a:extLst>
              <a:ext uri="{FF2B5EF4-FFF2-40B4-BE49-F238E27FC236}">
                <a16:creationId xmlns:a16="http://schemas.microsoft.com/office/drawing/2014/main" id="{39256CC1-A089-4346-8AA3-A7095E827014}"/>
              </a:ext>
            </a:extLst>
          </p:cNvPr>
          <p:cNvSpPr/>
          <p:nvPr/>
        </p:nvSpPr>
        <p:spPr>
          <a:xfrm>
            <a:off x="509998" y="5416013"/>
            <a:ext cx="641757" cy="222465"/>
          </a:xfrm>
          <a:prstGeom prst="roundRect">
            <a:avLst/>
          </a:prstGeom>
          <a:solidFill>
            <a:srgbClr val="F4AF8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700" b="1" dirty="0">
                <a:solidFill>
                  <a:schemeClr val="tx1"/>
                </a:solidFill>
              </a:rPr>
              <a:t>SATISFIED</a:t>
            </a:r>
          </a:p>
          <a:p>
            <a:pPr algn="ctr"/>
            <a:r>
              <a:rPr lang="fr-FR" sz="700" dirty="0">
                <a:solidFill>
                  <a:schemeClr val="tx1"/>
                </a:solidFill>
              </a:rPr>
              <a:t> ‘1’</a:t>
            </a:r>
          </a:p>
        </p:txBody>
      </p:sp>
      <p:sp>
        <p:nvSpPr>
          <p:cNvPr id="100" name="Espace réservé du numéro de diapositive 1">
            <a:extLst>
              <a:ext uri="{FF2B5EF4-FFF2-40B4-BE49-F238E27FC236}">
                <a16:creationId xmlns:a16="http://schemas.microsoft.com/office/drawing/2014/main" id="{A4BD5D0E-242A-4752-BBF3-0FF8882BFB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93406" y="5420073"/>
            <a:ext cx="471491" cy="281449"/>
          </a:xfrm>
        </p:spPr>
        <p:txBody>
          <a:bodyPr/>
          <a:lstStyle/>
          <a:p>
            <a:fld id="{211527CB-DA45-4494-8092-3F008ECA875E}" type="slidenum">
              <a:rPr lang="fr-FR" smtClean="0"/>
              <a:t>36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293427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>
            <a:extLst>
              <a:ext uri="{FF2B5EF4-FFF2-40B4-BE49-F238E27FC236}">
                <a16:creationId xmlns:a16="http://schemas.microsoft.com/office/drawing/2014/main" id="{BB726A93-E30E-41E6-8FEC-5358FAA057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1827" y="340965"/>
            <a:ext cx="2864331" cy="840735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484FCD2-378B-44D6-8D44-6B99BE6BE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527CB-DA45-4494-8092-3F008ECA875E}" type="slidenum">
              <a:rPr lang="fr-FR" smtClean="0"/>
              <a:t>37</a:t>
            </a:fld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F7175477-E580-4FA0-9A34-A767581C98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422" y="1181700"/>
            <a:ext cx="6738638" cy="3790484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83825765-06B4-47E1-A6AE-6A625FFCB7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503" y="20086"/>
            <a:ext cx="569919" cy="780681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89506546-26F4-47D7-9D53-3D862D04E2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814633"/>
            <a:ext cx="342900" cy="400050"/>
          </a:xfrm>
          <a:prstGeom prst="rect">
            <a:avLst/>
          </a:prstGeom>
        </p:spPr>
      </p:pic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9B59D393-EFF1-451D-A202-439CCDFF4542}"/>
              </a:ext>
            </a:extLst>
          </p:cNvPr>
          <p:cNvCxnSpPr/>
          <p:nvPr/>
        </p:nvCxnSpPr>
        <p:spPr>
          <a:xfrm>
            <a:off x="0" y="807931"/>
            <a:ext cx="8567738" cy="0"/>
          </a:xfrm>
          <a:prstGeom prst="line">
            <a:avLst/>
          </a:prstGeom>
          <a:ln w="25400">
            <a:solidFill>
              <a:srgbClr val="00B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72304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Image 23">
            <a:extLst>
              <a:ext uri="{FF2B5EF4-FFF2-40B4-BE49-F238E27FC236}">
                <a16:creationId xmlns:a16="http://schemas.microsoft.com/office/drawing/2014/main" id="{2898D0DA-92F1-4159-9453-544C25A028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14633"/>
            <a:ext cx="342900" cy="400050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85B6947E-CB0F-415C-A5F4-A317E42011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4517" y="848364"/>
            <a:ext cx="4676871" cy="4724834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75E013A2-F036-490D-83D7-47F889A317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1827" y="340965"/>
            <a:ext cx="2864331" cy="840735"/>
          </a:xfrm>
          <a:prstGeom prst="rect">
            <a:avLst/>
          </a:prstGeom>
        </p:spPr>
      </p:pic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0A189CC0-31AD-45BD-A8D2-B3B13A32188B}"/>
              </a:ext>
            </a:extLst>
          </p:cNvPr>
          <p:cNvCxnSpPr/>
          <p:nvPr/>
        </p:nvCxnSpPr>
        <p:spPr>
          <a:xfrm>
            <a:off x="0" y="807931"/>
            <a:ext cx="8567738" cy="0"/>
          </a:xfrm>
          <a:prstGeom prst="line">
            <a:avLst/>
          </a:prstGeom>
          <a:ln w="25400">
            <a:solidFill>
              <a:srgbClr val="00B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" name="Titre 1">
            <a:extLst>
              <a:ext uri="{FF2B5EF4-FFF2-40B4-BE49-F238E27FC236}">
                <a16:creationId xmlns:a16="http://schemas.microsoft.com/office/drawing/2014/main" id="{E4DD11CE-B23C-4E3C-AA78-BF216AF18C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190" y="183485"/>
            <a:ext cx="3844360" cy="546162"/>
          </a:xfrm>
        </p:spPr>
        <p:txBody>
          <a:bodyPr>
            <a:normAutofit/>
          </a:bodyPr>
          <a:lstStyle/>
          <a:p>
            <a:r>
              <a:rPr lang="fr-FR" sz="2400" b="1" dirty="0"/>
              <a:t>Etat de l’art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97614FA-1BAD-46FD-93E6-B1503CFEE2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3860" y="5028572"/>
            <a:ext cx="4978138" cy="622885"/>
          </a:xfrm>
        </p:spPr>
        <p:txBody>
          <a:bodyPr>
            <a:normAutofit/>
          </a:bodyPr>
          <a:lstStyle/>
          <a:p>
            <a:endParaRPr lang="fr-FR" sz="1400" dirty="0"/>
          </a:p>
          <a:p>
            <a:endParaRPr lang="fr-FR" sz="1400" dirty="0">
              <a:solidFill>
                <a:srgbClr val="FF0000"/>
              </a:solidFill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640AF679-2E4D-42AA-9895-F105EC7C8C20}"/>
              </a:ext>
            </a:extLst>
          </p:cNvPr>
          <p:cNvSpPr txBox="1"/>
          <p:nvPr/>
        </p:nvSpPr>
        <p:spPr>
          <a:xfrm>
            <a:off x="328524" y="1181700"/>
            <a:ext cx="1833851" cy="1492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/>
              <a:t>Modèle Gamma</a:t>
            </a:r>
          </a:p>
          <a:p>
            <a:pPr algn="ctr"/>
            <a:r>
              <a:rPr lang="fr-FR" sz="1200" dirty="0"/>
              <a:t>(inspiré de la chimie)</a:t>
            </a:r>
          </a:p>
          <a:p>
            <a:pPr algn="ctr"/>
            <a:endParaRPr lang="fr-FR" sz="600" dirty="0"/>
          </a:p>
          <a:p>
            <a:pPr algn="ctr"/>
            <a:r>
              <a:rPr lang="en-US" sz="800" dirty="0"/>
              <a:t>[J.P. </a:t>
            </a:r>
            <a:r>
              <a:rPr lang="en-US" sz="800" dirty="0" err="1"/>
              <a:t>Banâtre</a:t>
            </a:r>
            <a:r>
              <a:rPr lang="en-US" sz="800" dirty="0"/>
              <a:t> “The gamma model and its </a:t>
            </a:r>
            <a:r>
              <a:rPr lang="en-US" sz="800" dirty="0" err="1"/>
              <a:t>disciplineof</a:t>
            </a:r>
            <a:r>
              <a:rPr lang="en-US" sz="800" dirty="0"/>
              <a:t> programming” (1990)</a:t>
            </a:r>
            <a:r>
              <a:rPr lang="fr-FR" sz="800" dirty="0"/>
              <a:t>]</a:t>
            </a:r>
          </a:p>
          <a:p>
            <a:pPr algn="ctr"/>
            <a:endParaRPr lang="fr-FR" sz="800" dirty="0"/>
          </a:p>
          <a:p>
            <a:pPr algn="ctr"/>
            <a:r>
              <a:rPr lang="en-US" sz="800" dirty="0"/>
              <a:t>[J. </a:t>
            </a:r>
            <a:r>
              <a:rPr lang="en-US" sz="800" dirty="0" err="1"/>
              <a:t>L.Fernandez</a:t>
            </a:r>
            <a:r>
              <a:rPr lang="en-US" sz="800" dirty="0"/>
              <a:t>-Marquez. “BIO-CORE : Bio-inspired Self-</a:t>
            </a:r>
            <a:r>
              <a:rPr lang="en-US" sz="800" dirty="0" err="1"/>
              <a:t>organising</a:t>
            </a:r>
            <a:r>
              <a:rPr lang="en-US" sz="800" dirty="0"/>
              <a:t> Mechanisms Core ( 2011)]</a:t>
            </a:r>
            <a:endParaRPr lang="fr-FR" sz="800" dirty="0"/>
          </a:p>
          <a:p>
            <a:pPr algn="ctr"/>
            <a:endParaRPr lang="fr-FR" sz="1100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7F7B0E6D-497D-48E0-9B21-E2CF810F9A7F}"/>
              </a:ext>
            </a:extLst>
          </p:cNvPr>
          <p:cNvSpPr txBox="1"/>
          <p:nvPr/>
        </p:nvSpPr>
        <p:spPr>
          <a:xfrm>
            <a:off x="732949" y="4298278"/>
            <a:ext cx="2015490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/>
              <a:t>Application des chaînes de Markov sur la production d'énergie solaire</a:t>
            </a:r>
          </a:p>
          <a:p>
            <a:pPr algn="ctr"/>
            <a:endParaRPr lang="fr-FR" sz="600" dirty="0"/>
          </a:p>
          <a:p>
            <a:pPr algn="ctr"/>
            <a:r>
              <a:rPr lang="en-US" sz="800" dirty="0"/>
              <a:t>[</a:t>
            </a:r>
            <a:r>
              <a:rPr lang="en-US" sz="800" dirty="0" err="1"/>
              <a:t>Reihaneh</a:t>
            </a:r>
            <a:r>
              <a:rPr lang="en-US" sz="800" dirty="0"/>
              <a:t> Haji “Development of a Markov-Chain-Based Solar” (2020)]</a:t>
            </a:r>
            <a:endParaRPr lang="fr-FR" sz="800" dirty="0"/>
          </a:p>
          <a:p>
            <a:pPr algn="ctr"/>
            <a:endParaRPr lang="fr-FR" sz="1100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EFEA8600-1600-421B-993F-28DC4A44B43E}"/>
              </a:ext>
            </a:extLst>
          </p:cNvPr>
          <p:cNvSpPr txBox="1"/>
          <p:nvPr/>
        </p:nvSpPr>
        <p:spPr>
          <a:xfrm>
            <a:off x="6443516" y="3506538"/>
            <a:ext cx="1873645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/>
              <a:t>Architecture</a:t>
            </a:r>
          </a:p>
          <a:p>
            <a:pPr algn="ctr"/>
            <a:r>
              <a:rPr lang="fr-FR" sz="1200" dirty="0"/>
              <a:t>holonique à</a:t>
            </a:r>
          </a:p>
          <a:p>
            <a:pPr algn="ctr"/>
            <a:r>
              <a:rPr lang="fr-FR" sz="1200" dirty="0"/>
              <a:t>différents niveaux</a:t>
            </a:r>
          </a:p>
          <a:p>
            <a:pPr algn="ctr"/>
            <a:endParaRPr lang="fr-FR" sz="600" dirty="0"/>
          </a:p>
          <a:p>
            <a:pPr algn="ctr"/>
            <a:r>
              <a:rPr lang="en-US" sz="800" dirty="0"/>
              <a:t>[David </a:t>
            </a:r>
            <a:r>
              <a:rPr lang="en-US" sz="800" dirty="0" err="1"/>
              <a:t>Menga</a:t>
            </a:r>
            <a:r>
              <a:rPr lang="en-US" sz="800" dirty="0"/>
              <a:t>, ... “A Generic Holonic Control Architecture for Heterogeneous Multi-Scale </a:t>
            </a:r>
            <a:r>
              <a:rPr lang="en-US" sz="800" dirty="0" err="1"/>
              <a:t>SmartMicro</a:t>
            </a:r>
            <a:r>
              <a:rPr lang="en-US" sz="800" dirty="0"/>
              <a:t>-Grids..(2014) ]” </a:t>
            </a:r>
            <a:endParaRPr lang="fr-FR" sz="800" dirty="0"/>
          </a:p>
          <a:p>
            <a:pPr algn="ctr"/>
            <a:endParaRPr lang="fr-FR" sz="1100" dirty="0"/>
          </a:p>
        </p:txBody>
      </p: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1F22E929-A248-4D58-BF5C-9667577F06D0}"/>
              </a:ext>
            </a:extLst>
          </p:cNvPr>
          <p:cNvCxnSpPr>
            <a:cxnSpLocks/>
          </p:cNvCxnSpPr>
          <p:nvPr/>
        </p:nvCxnSpPr>
        <p:spPr>
          <a:xfrm>
            <a:off x="2066927" y="1538226"/>
            <a:ext cx="836293" cy="4734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921F504D-1C53-4858-BABC-B692167E3CE0}"/>
              </a:ext>
            </a:extLst>
          </p:cNvPr>
          <p:cNvCxnSpPr/>
          <p:nvPr/>
        </p:nvCxnSpPr>
        <p:spPr>
          <a:xfrm flipV="1">
            <a:off x="2744363" y="4098996"/>
            <a:ext cx="762000" cy="3505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F614ECC7-523C-41C8-95A1-163F4EA1B41C}"/>
              </a:ext>
            </a:extLst>
          </p:cNvPr>
          <p:cNvCxnSpPr>
            <a:cxnSpLocks/>
          </p:cNvCxnSpPr>
          <p:nvPr/>
        </p:nvCxnSpPr>
        <p:spPr>
          <a:xfrm flipH="1" flipV="1">
            <a:off x="6500811" y="3136901"/>
            <a:ext cx="369889" cy="3696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5" name="Image 4" descr="Une image contenant texte, skiant, gens&#10;&#10;Description générée automatiquement">
            <a:extLst>
              <a:ext uri="{FF2B5EF4-FFF2-40B4-BE49-F238E27FC236}">
                <a16:creationId xmlns:a16="http://schemas.microsoft.com/office/drawing/2014/main" id="{44641120-70D7-4B1E-BEC3-BE99DA76C2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19" y="96503"/>
            <a:ext cx="711266" cy="610616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1E20E03E-68E1-408C-891A-26F84FBED0E7}"/>
              </a:ext>
            </a:extLst>
          </p:cNvPr>
          <p:cNvSpPr txBox="1"/>
          <p:nvPr/>
        </p:nvSpPr>
        <p:spPr>
          <a:xfrm>
            <a:off x="3125363" y="1887059"/>
            <a:ext cx="111524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dirty="0"/>
              <a:t>Modèles</a:t>
            </a:r>
          </a:p>
          <a:p>
            <a:pPr algn="ctr"/>
            <a:r>
              <a:rPr lang="fr-FR" sz="1400" dirty="0"/>
              <a:t>de</a:t>
            </a:r>
          </a:p>
          <a:p>
            <a:pPr algn="ctr"/>
            <a:r>
              <a:rPr lang="fr-FR" sz="1400" dirty="0"/>
              <a:t>coordination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C6082E28-0E3A-48D3-B75E-2A55DD3128FD}"/>
              </a:ext>
            </a:extLst>
          </p:cNvPr>
          <p:cNvSpPr txBox="1"/>
          <p:nvPr/>
        </p:nvSpPr>
        <p:spPr>
          <a:xfrm>
            <a:off x="4248584" y="3987777"/>
            <a:ext cx="9308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dirty="0"/>
              <a:t>Prédiction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F2AEA3D1-E775-44D3-86C3-D27A1B05587A}"/>
              </a:ext>
            </a:extLst>
          </p:cNvPr>
          <p:cNvSpPr txBox="1"/>
          <p:nvPr/>
        </p:nvSpPr>
        <p:spPr>
          <a:xfrm>
            <a:off x="5274129" y="1762257"/>
            <a:ext cx="122668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dirty="0"/>
              <a:t>Approches</a:t>
            </a:r>
          </a:p>
          <a:p>
            <a:pPr algn="ctr"/>
            <a:r>
              <a:rPr lang="fr-FR" sz="1400" dirty="0"/>
              <a:t>agent pour les</a:t>
            </a:r>
          </a:p>
          <a:p>
            <a:pPr algn="ctr"/>
            <a:r>
              <a:rPr lang="fr-FR" sz="1400" dirty="0"/>
              <a:t>réseaux </a:t>
            </a:r>
          </a:p>
          <a:p>
            <a:pPr algn="ctr"/>
            <a:r>
              <a:rPr lang="fr-FR" sz="1400" dirty="0"/>
              <a:t>intelligents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3BF467D0-6EA6-451D-A970-4DABBB6F2F10}"/>
              </a:ext>
            </a:extLst>
          </p:cNvPr>
          <p:cNvSpPr txBox="1"/>
          <p:nvPr/>
        </p:nvSpPr>
        <p:spPr>
          <a:xfrm>
            <a:off x="4280334" y="2700685"/>
            <a:ext cx="9386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b="1" dirty="0">
                <a:solidFill>
                  <a:srgbClr val="FF0000"/>
                </a:solidFill>
              </a:rPr>
              <a:t>Réseaux</a:t>
            </a:r>
          </a:p>
          <a:p>
            <a:pPr algn="ctr"/>
            <a:r>
              <a:rPr lang="fr-FR" sz="1400" b="1" dirty="0">
                <a:solidFill>
                  <a:srgbClr val="FF0000"/>
                </a:solidFill>
              </a:rPr>
              <a:t>intelligent</a:t>
            </a:r>
          </a:p>
        </p:txBody>
      </p:sp>
      <p:sp>
        <p:nvSpPr>
          <p:cNvPr id="25" name="Espace réservé du numéro de diapositive 1">
            <a:extLst>
              <a:ext uri="{FF2B5EF4-FFF2-40B4-BE49-F238E27FC236}">
                <a16:creationId xmlns:a16="http://schemas.microsoft.com/office/drawing/2014/main" id="{F1A26EA0-1221-4BD9-BBDF-5B84448199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93406" y="5420073"/>
            <a:ext cx="471491" cy="281449"/>
          </a:xfrm>
        </p:spPr>
        <p:txBody>
          <a:bodyPr/>
          <a:lstStyle/>
          <a:p>
            <a:fld id="{211527CB-DA45-4494-8092-3F008ECA875E}" type="slidenum">
              <a:rPr lang="fr-FR" smtClean="0"/>
              <a:t>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1812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Image 81">
            <a:extLst>
              <a:ext uri="{FF2B5EF4-FFF2-40B4-BE49-F238E27FC236}">
                <a16:creationId xmlns:a16="http://schemas.microsoft.com/office/drawing/2014/main" id="{AE7D2981-B42B-444D-B979-E318F469A4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14633"/>
            <a:ext cx="342900" cy="400050"/>
          </a:xfrm>
          <a:prstGeom prst="rect">
            <a:avLst/>
          </a:prstGeom>
        </p:spPr>
      </p:pic>
      <p:pic>
        <p:nvPicPr>
          <p:cNvPr id="86" name="Image 85">
            <a:extLst>
              <a:ext uri="{FF2B5EF4-FFF2-40B4-BE49-F238E27FC236}">
                <a16:creationId xmlns:a16="http://schemas.microsoft.com/office/drawing/2014/main" id="{0587C7CE-E3D9-4313-A9C1-F7A08B679C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1827" y="340965"/>
            <a:ext cx="2864331" cy="840735"/>
          </a:xfrm>
          <a:prstGeom prst="rect">
            <a:avLst/>
          </a:prstGeom>
        </p:spPr>
      </p:pic>
      <p:cxnSp>
        <p:nvCxnSpPr>
          <p:cNvPr id="95" name="Connecteur droit 94">
            <a:extLst>
              <a:ext uri="{FF2B5EF4-FFF2-40B4-BE49-F238E27FC236}">
                <a16:creationId xmlns:a16="http://schemas.microsoft.com/office/drawing/2014/main" id="{C13AD952-6F20-4B4A-9FE2-103111458635}"/>
              </a:ext>
            </a:extLst>
          </p:cNvPr>
          <p:cNvCxnSpPr/>
          <p:nvPr/>
        </p:nvCxnSpPr>
        <p:spPr>
          <a:xfrm>
            <a:off x="0" y="807931"/>
            <a:ext cx="8567738" cy="0"/>
          </a:xfrm>
          <a:prstGeom prst="line">
            <a:avLst/>
          </a:prstGeom>
          <a:ln w="25400">
            <a:solidFill>
              <a:srgbClr val="00B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44" name="Rectangle 143">
            <a:extLst>
              <a:ext uri="{FF2B5EF4-FFF2-40B4-BE49-F238E27FC236}">
                <a16:creationId xmlns:a16="http://schemas.microsoft.com/office/drawing/2014/main" id="{58327210-6B75-4C74-BB75-21826AD8F088}"/>
              </a:ext>
            </a:extLst>
          </p:cNvPr>
          <p:cNvSpPr/>
          <p:nvPr/>
        </p:nvSpPr>
        <p:spPr>
          <a:xfrm>
            <a:off x="5341135" y="945820"/>
            <a:ext cx="1638837" cy="94389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43" dirty="0">
              <a:solidFill>
                <a:schemeClr val="tx1"/>
              </a:solidFill>
            </a:endParaRP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59C38C0F-850A-46F7-84B3-C35A80C8C0BE}"/>
              </a:ext>
            </a:extLst>
          </p:cNvPr>
          <p:cNvSpPr/>
          <p:nvPr/>
        </p:nvSpPr>
        <p:spPr>
          <a:xfrm>
            <a:off x="2727130" y="2314509"/>
            <a:ext cx="5608785" cy="316480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700" dirty="0"/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2C508869-EA23-49F7-82EC-99737B4C6C99}"/>
              </a:ext>
            </a:extLst>
          </p:cNvPr>
          <p:cNvSpPr/>
          <p:nvPr/>
        </p:nvSpPr>
        <p:spPr>
          <a:xfrm>
            <a:off x="7048317" y="3228347"/>
            <a:ext cx="1006962" cy="112320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43" dirty="0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0C89DD46-6E97-4288-BFB1-5870BF8C3B6D}"/>
              </a:ext>
            </a:extLst>
          </p:cNvPr>
          <p:cNvSpPr/>
          <p:nvPr/>
        </p:nvSpPr>
        <p:spPr>
          <a:xfrm>
            <a:off x="2857513" y="3242588"/>
            <a:ext cx="3763727" cy="217078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700" dirty="0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B597714D-0C85-492E-81AD-BC65946E8F81}"/>
              </a:ext>
            </a:extLst>
          </p:cNvPr>
          <p:cNvSpPr/>
          <p:nvPr/>
        </p:nvSpPr>
        <p:spPr>
          <a:xfrm>
            <a:off x="3062222" y="3328950"/>
            <a:ext cx="3404650" cy="53314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43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87BF088-615C-4AFC-BC11-A8A9E3A52E16}"/>
              </a:ext>
            </a:extLst>
          </p:cNvPr>
          <p:cNvSpPr/>
          <p:nvPr/>
        </p:nvSpPr>
        <p:spPr>
          <a:xfrm>
            <a:off x="2727130" y="953817"/>
            <a:ext cx="1168203" cy="9379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43" dirty="0">
              <a:solidFill>
                <a:schemeClr val="tx1"/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57D7EFB-734D-41A2-9433-9305C35AA1E2}"/>
              </a:ext>
            </a:extLst>
          </p:cNvPr>
          <p:cNvSpPr/>
          <p:nvPr/>
        </p:nvSpPr>
        <p:spPr>
          <a:xfrm>
            <a:off x="3070385" y="3941412"/>
            <a:ext cx="3390463" cy="115045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43" dirty="0"/>
          </a:p>
        </p:txBody>
      </p:sp>
      <p:sp>
        <p:nvSpPr>
          <p:cNvPr id="1025" name="ZoneTexte 1024">
            <a:extLst>
              <a:ext uri="{FF2B5EF4-FFF2-40B4-BE49-F238E27FC236}">
                <a16:creationId xmlns:a16="http://schemas.microsoft.com/office/drawing/2014/main" id="{82DA0DCD-BD25-4F18-972C-777FEAA043B6}"/>
              </a:ext>
            </a:extLst>
          </p:cNvPr>
          <p:cNvSpPr txBox="1"/>
          <p:nvPr/>
        </p:nvSpPr>
        <p:spPr>
          <a:xfrm>
            <a:off x="6439476" y="3634411"/>
            <a:ext cx="965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dirty="0"/>
              <a:t>Lecture/</a:t>
            </a:r>
          </a:p>
          <a:p>
            <a:r>
              <a:rPr lang="fr-FR" sz="900" dirty="0"/>
              <a:t>écriture</a:t>
            </a:r>
          </a:p>
        </p:txBody>
      </p:sp>
      <p:pic>
        <p:nvPicPr>
          <p:cNvPr id="1069" name="Picture 8" descr="roue dentée Tapis de souris | Spreadshirt">
            <a:extLst>
              <a:ext uri="{FF2B5EF4-FFF2-40B4-BE49-F238E27FC236}">
                <a16:creationId xmlns:a16="http://schemas.microsoft.com/office/drawing/2014/main" id="{A352F6ED-27AF-40D6-A4E1-3ACC409CB0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480464" y="1603711"/>
            <a:ext cx="226878" cy="226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3" name="Picture 8" descr="roue dentée Tapis de souris | Spreadshirt">
            <a:extLst>
              <a:ext uri="{FF2B5EF4-FFF2-40B4-BE49-F238E27FC236}">
                <a16:creationId xmlns:a16="http://schemas.microsoft.com/office/drawing/2014/main" id="{405FCD1F-D230-476C-ACE7-152B3C66EE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171190" y="4825225"/>
            <a:ext cx="226878" cy="226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1" name="ZoneTexte 150">
            <a:extLst>
              <a:ext uri="{FF2B5EF4-FFF2-40B4-BE49-F238E27FC236}">
                <a16:creationId xmlns:a16="http://schemas.microsoft.com/office/drawing/2014/main" id="{91803B97-4E5A-4BFE-8AF1-0E66BF2017AF}"/>
              </a:ext>
            </a:extLst>
          </p:cNvPr>
          <p:cNvSpPr txBox="1"/>
          <p:nvPr/>
        </p:nvSpPr>
        <p:spPr>
          <a:xfrm>
            <a:off x="5752129" y="2967698"/>
            <a:ext cx="587505" cy="2870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65" dirty="0"/>
              <a:t> </a:t>
            </a:r>
          </a:p>
        </p:txBody>
      </p:sp>
      <p:sp>
        <p:nvSpPr>
          <p:cNvPr id="65" name="ZoneTexte 64">
            <a:extLst>
              <a:ext uri="{FF2B5EF4-FFF2-40B4-BE49-F238E27FC236}">
                <a16:creationId xmlns:a16="http://schemas.microsoft.com/office/drawing/2014/main" id="{FF3FF6B0-3B07-4F5C-85DE-CDC4D922A590}"/>
              </a:ext>
            </a:extLst>
          </p:cNvPr>
          <p:cNvSpPr txBox="1"/>
          <p:nvPr/>
        </p:nvSpPr>
        <p:spPr>
          <a:xfrm>
            <a:off x="6979972" y="2527544"/>
            <a:ext cx="1236422" cy="4816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265" b="1" dirty="0"/>
              <a:t>Nœud </a:t>
            </a:r>
          </a:p>
          <a:p>
            <a:pPr algn="ctr"/>
            <a:r>
              <a:rPr lang="fr-FR" sz="1265" b="1" dirty="0"/>
              <a:t>(Micro-service)</a:t>
            </a:r>
          </a:p>
        </p:txBody>
      </p:sp>
      <p:pic>
        <p:nvPicPr>
          <p:cNvPr id="30" name="Picture 6" descr="Mettre à jour java - Comment Ça Marche">
            <a:extLst>
              <a:ext uri="{FF2B5EF4-FFF2-40B4-BE49-F238E27FC236}">
                <a16:creationId xmlns:a16="http://schemas.microsoft.com/office/drawing/2014/main" id="{D6994410-A085-44D1-95A5-21E331722C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9069" y="4825225"/>
            <a:ext cx="324985" cy="226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ZoneTexte 74">
            <a:extLst>
              <a:ext uri="{FF2B5EF4-FFF2-40B4-BE49-F238E27FC236}">
                <a16:creationId xmlns:a16="http://schemas.microsoft.com/office/drawing/2014/main" id="{083CC7D7-5303-4C07-8F6C-A9C8B1460CAA}"/>
              </a:ext>
            </a:extLst>
          </p:cNvPr>
          <p:cNvSpPr txBox="1"/>
          <p:nvPr/>
        </p:nvSpPr>
        <p:spPr>
          <a:xfrm>
            <a:off x="5386205" y="1009201"/>
            <a:ext cx="78001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/>
              <a:t>Page web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EEE16F2D-8381-4904-B075-2DCAD7B358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6044726" y="1048181"/>
            <a:ext cx="914519" cy="808328"/>
          </a:xfrm>
          <a:prstGeom prst="rect">
            <a:avLst/>
          </a:prstGeom>
        </p:spPr>
      </p:pic>
      <p:sp>
        <p:nvSpPr>
          <p:cNvPr id="81" name="Rectangle 80">
            <a:extLst>
              <a:ext uri="{FF2B5EF4-FFF2-40B4-BE49-F238E27FC236}">
                <a16:creationId xmlns:a16="http://schemas.microsoft.com/office/drawing/2014/main" id="{CF642748-FAD0-48F6-A083-BA40AD4BB4DC}"/>
              </a:ext>
            </a:extLst>
          </p:cNvPr>
          <p:cNvSpPr/>
          <p:nvPr/>
        </p:nvSpPr>
        <p:spPr>
          <a:xfrm>
            <a:off x="2857513" y="2494082"/>
            <a:ext cx="3763727" cy="73777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700" dirty="0"/>
          </a:p>
        </p:txBody>
      </p:sp>
      <p:pic>
        <p:nvPicPr>
          <p:cNvPr id="1030" name="Picture 6" descr="Mettre à jour java - Comment Ça Marche">
            <a:extLst>
              <a:ext uri="{FF2B5EF4-FFF2-40B4-BE49-F238E27FC236}">
                <a16:creationId xmlns:a16="http://schemas.microsoft.com/office/drawing/2014/main" id="{A7995940-652A-4159-88F5-FF4359AC5C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1986" y="2963581"/>
            <a:ext cx="414946" cy="226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14" descr="Nouvelle version de Spring Boot, prêt pour les applications réactives dans  le cloud">
            <a:extLst>
              <a:ext uri="{FF2B5EF4-FFF2-40B4-BE49-F238E27FC236}">
                <a16:creationId xmlns:a16="http://schemas.microsoft.com/office/drawing/2014/main" id="{2DD7B6E5-33DB-4D41-B6A2-1A1013D2E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2907" y="2965947"/>
            <a:ext cx="414946" cy="230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" name="Picture 6" descr="Mettre à jour java - Comment Ça Marche">
            <a:extLst>
              <a:ext uri="{FF2B5EF4-FFF2-40B4-BE49-F238E27FC236}">
                <a16:creationId xmlns:a16="http://schemas.microsoft.com/office/drawing/2014/main" id="{E5B86063-6ED5-4FF6-9DE9-8963533482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4281" y="1577343"/>
            <a:ext cx="342240" cy="241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4" name="ZoneTexte 93">
            <a:extLst>
              <a:ext uri="{FF2B5EF4-FFF2-40B4-BE49-F238E27FC236}">
                <a16:creationId xmlns:a16="http://schemas.microsoft.com/office/drawing/2014/main" id="{5223C2A3-5961-4D35-83F0-7F161080D467}"/>
              </a:ext>
            </a:extLst>
          </p:cNvPr>
          <p:cNvSpPr txBox="1"/>
          <p:nvPr/>
        </p:nvSpPr>
        <p:spPr>
          <a:xfrm>
            <a:off x="5541701" y="3949055"/>
            <a:ext cx="117197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/>
              <a:t>Middleware SAPERE</a:t>
            </a:r>
          </a:p>
        </p:txBody>
      </p:sp>
      <p:sp>
        <p:nvSpPr>
          <p:cNvPr id="3" name="Flèche : double flèche horizontale 2">
            <a:extLst>
              <a:ext uri="{FF2B5EF4-FFF2-40B4-BE49-F238E27FC236}">
                <a16:creationId xmlns:a16="http://schemas.microsoft.com/office/drawing/2014/main" id="{D6324435-D0F8-4628-89EA-429FF534D2F3}"/>
              </a:ext>
            </a:extLst>
          </p:cNvPr>
          <p:cNvSpPr/>
          <p:nvPr/>
        </p:nvSpPr>
        <p:spPr>
          <a:xfrm>
            <a:off x="6468690" y="3426013"/>
            <a:ext cx="608344" cy="167956"/>
          </a:xfrm>
          <a:prstGeom prst="leftRightArrow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1F5A0A75-4C3C-43DE-8C26-1B653B6016CA}"/>
              </a:ext>
            </a:extLst>
          </p:cNvPr>
          <p:cNvGrpSpPr/>
          <p:nvPr/>
        </p:nvGrpSpPr>
        <p:grpSpPr>
          <a:xfrm>
            <a:off x="4326251" y="952801"/>
            <a:ext cx="945779" cy="937913"/>
            <a:chOff x="2383767" y="279950"/>
            <a:chExt cx="973552" cy="949216"/>
          </a:xfrm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0404C5D8-39E4-4261-93D7-0E3855E2D0F2}"/>
                </a:ext>
              </a:extLst>
            </p:cNvPr>
            <p:cNvSpPr/>
            <p:nvPr/>
          </p:nvSpPr>
          <p:spPr>
            <a:xfrm>
              <a:off x="2383767" y="279950"/>
              <a:ext cx="973552" cy="94921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843" dirty="0">
                <a:solidFill>
                  <a:schemeClr val="tx1"/>
                </a:solidFill>
              </a:endParaRPr>
            </a:p>
          </p:txBody>
        </p:sp>
        <p:pic>
          <p:nvPicPr>
            <p:cNvPr id="7" name="Image 6" descr="Une image contenant texte, clipart, signe&#10;&#10;Description générée automatiquement">
              <a:extLst>
                <a:ext uri="{FF2B5EF4-FFF2-40B4-BE49-F238E27FC236}">
                  <a16:creationId xmlns:a16="http://schemas.microsoft.com/office/drawing/2014/main" id="{F28CD357-370D-4EBE-AF70-11FB10CD6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601584" y="763327"/>
              <a:ext cx="511497" cy="443734"/>
            </a:xfrm>
            <a:prstGeom prst="rect">
              <a:avLst/>
            </a:prstGeom>
          </p:spPr>
        </p:pic>
      </p:grpSp>
      <p:sp>
        <p:nvSpPr>
          <p:cNvPr id="8" name="Flèche : bas 7">
            <a:extLst>
              <a:ext uri="{FF2B5EF4-FFF2-40B4-BE49-F238E27FC236}">
                <a16:creationId xmlns:a16="http://schemas.microsoft.com/office/drawing/2014/main" id="{4322AD20-CE88-4907-88EC-534DB7207C97}"/>
              </a:ext>
            </a:extLst>
          </p:cNvPr>
          <p:cNvSpPr/>
          <p:nvPr/>
        </p:nvSpPr>
        <p:spPr>
          <a:xfrm flipV="1">
            <a:off x="4750616" y="1908222"/>
            <a:ext cx="144065" cy="683794"/>
          </a:xfrm>
          <a:prstGeom prst="downArrow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Flèche : bas 46">
            <a:extLst>
              <a:ext uri="{FF2B5EF4-FFF2-40B4-BE49-F238E27FC236}">
                <a16:creationId xmlns:a16="http://schemas.microsoft.com/office/drawing/2014/main" id="{2BCFA0DF-69DE-41E5-B89C-39CF6895BCF6}"/>
              </a:ext>
            </a:extLst>
          </p:cNvPr>
          <p:cNvSpPr/>
          <p:nvPr/>
        </p:nvSpPr>
        <p:spPr>
          <a:xfrm>
            <a:off x="4527515" y="1904686"/>
            <a:ext cx="153133" cy="683794"/>
          </a:xfrm>
          <a:prstGeom prst="downArrow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9C7916E1-AF93-47CF-AC2F-73FE27E811A6}"/>
              </a:ext>
            </a:extLst>
          </p:cNvPr>
          <p:cNvSpPr txBox="1"/>
          <p:nvPr/>
        </p:nvSpPr>
        <p:spPr>
          <a:xfrm>
            <a:off x="4342780" y="999664"/>
            <a:ext cx="92272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dirty="0"/>
              <a:t>Application Web</a:t>
            </a:r>
            <a:endParaRPr lang="fr-FR" sz="703" dirty="0"/>
          </a:p>
        </p:txBody>
      </p:sp>
      <p:sp>
        <p:nvSpPr>
          <p:cNvPr id="51" name="Flèche : bas 50">
            <a:extLst>
              <a:ext uri="{FF2B5EF4-FFF2-40B4-BE49-F238E27FC236}">
                <a16:creationId xmlns:a16="http://schemas.microsoft.com/office/drawing/2014/main" id="{3259B55E-BF2C-46A0-932F-9FCFA8B77E3C}"/>
              </a:ext>
            </a:extLst>
          </p:cNvPr>
          <p:cNvSpPr/>
          <p:nvPr/>
        </p:nvSpPr>
        <p:spPr>
          <a:xfrm>
            <a:off x="3173954" y="1891117"/>
            <a:ext cx="169450" cy="688791"/>
          </a:xfrm>
          <a:prstGeom prst="downArrow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3" name="Flèche : bas 52">
            <a:extLst>
              <a:ext uri="{FF2B5EF4-FFF2-40B4-BE49-F238E27FC236}">
                <a16:creationId xmlns:a16="http://schemas.microsoft.com/office/drawing/2014/main" id="{752E9750-656D-4321-A135-1EBBC9A0581D}"/>
              </a:ext>
            </a:extLst>
          </p:cNvPr>
          <p:cNvSpPr/>
          <p:nvPr/>
        </p:nvSpPr>
        <p:spPr>
          <a:xfrm flipV="1">
            <a:off x="3453574" y="1910702"/>
            <a:ext cx="153132" cy="667092"/>
          </a:xfrm>
          <a:prstGeom prst="downArrow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8" name="ZoneTexte 47">
            <a:extLst>
              <a:ext uri="{FF2B5EF4-FFF2-40B4-BE49-F238E27FC236}">
                <a16:creationId xmlns:a16="http://schemas.microsoft.com/office/drawing/2014/main" id="{5F3A8025-8B9C-494F-A90B-62F6C32CE272}"/>
              </a:ext>
            </a:extLst>
          </p:cNvPr>
          <p:cNvSpPr txBox="1"/>
          <p:nvPr/>
        </p:nvSpPr>
        <p:spPr>
          <a:xfrm>
            <a:off x="3620684" y="1990374"/>
            <a:ext cx="9537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/>
              <a:t>HTTP/JSON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6467D685-F24B-4673-B58A-32D11F6585DF}"/>
              </a:ext>
            </a:extLst>
          </p:cNvPr>
          <p:cNvSpPr txBox="1"/>
          <p:nvPr/>
        </p:nvSpPr>
        <p:spPr>
          <a:xfrm>
            <a:off x="3092083" y="5103293"/>
            <a:ext cx="176537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/>
              <a:t>Modèle de coordination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A9949A66-AE8E-455A-9291-5FD7589FAE8E}"/>
              </a:ext>
            </a:extLst>
          </p:cNvPr>
          <p:cNvSpPr txBox="1"/>
          <p:nvPr/>
        </p:nvSpPr>
        <p:spPr>
          <a:xfrm>
            <a:off x="5233664" y="2520471"/>
            <a:ext cx="127833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dirty="0"/>
              <a:t>Web service </a:t>
            </a:r>
          </a:p>
          <a:p>
            <a:pPr algn="ctr"/>
            <a:r>
              <a:rPr lang="fr-FR" sz="1100" dirty="0"/>
              <a:t>RESTFUL</a:t>
            </a: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3020C001-83F7-4004-8706-1190DAF5E58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72414" y="3988327"/>
            <a:ext cx="355527" cy="320877"/>
          </a:xfrm>
          <a:prstGeom prst="rect">
            <a:avLst/>
          </a:prstGeom>
        </p:spPr>
      </p:pic>
      <p:sp>
        <p:nvSpPr>
          <p:cNvPr id="64" name="ZoneTexte 63">
            <a:extLst>
              <a:ext uri="{FF2B5EF4-FFF2-40B4-BE49-F238E27FC236}">
                <a16:creationId xmlns:a16="http://schemas.microsoft.com/office/drawing/2014/main" id="{582F7477-505D-4086-A361-FE8E25D9CD71}"/>
              </a:ext>
            </a:extLst>
          </p:cNvPr>
          <p:cNvSpPr txBox="1"/>
          <p:nvPr/>
        </p:nvSpPr>
        <p:spPr>
          <a:xfrm>
            <a:off x="2641359" y="1014042"/>
            <a:ext cx="131683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Simulateur </a:t>
            </a:r>
          </a:p>
          <a:p>
            <a:pPr algn="ctr"/>
            <a:r>
              <a:rPr lang="fr-FR" sz="1100" dirty="0">
                <a:solidFill>
                  <a:schemeClr val="tx1"/>
                </a:solidFill>
              </a:rPr>
              <a:t>de test</a:t>
            </a:r>
            <a:endParaRPr lang="fr-FR" sz="703" dirty="0"/>
          </a:p>
        </p:txBody>
      </p:sp>
      <p:pic>
        <p:nvPicPr>
          <p:cNvPr id="73" name="Picture 6" descr="Mettre à jour java - Comment Ça Marche">
            <a:extLst>
              <a:ext uri="{FF2B5EF4-FFF2-40B4-BE49-F238E27FC236}">
                <a16:creationId xmlns:a16="http://schemas.microsoft.com/office/drawing/2014/main" id="{0BC32B27-0659-4756-88AB-CB2DA35B0B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4970" y="5146016"/>
            <a:ext cx="412088" cy="210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4" name="Rectangle 73">
            <a:extLst>
              <a:ext uri="{FF2B5EF4-FFF2-40B4-BE49-F238E27FC236}">
                <a16:creationId xmlns:a16="http://schemas.microsoft.com/office/drawing/2014/main" id="{DFB29E1B-86A1-4C67-A27C-1A7E71C697AB}"/>
              </a:ext>
            </a:extLst>
          </p:cNvPr>
          <p:cNvSpPr/>
          <p:nvPr/>
        </p:nvSpPr>
        <p:spPr>
          <a:xfrm>
            <a:off x="3323214" y="4016052"/>
            <a:ext cx="1989342" cy="96228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700" dirty="0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6EC5303C-52A8-4754-85F5-274CC521D2EF}"/>
              </a:ext>
            </a:extLst>
          </p:cNvPr>
          <p:cNvSpPr/>
          <p:nvPr/>
        </p:nvSpPr>
        <p:spPr>
          <a:xfrm>
            <a:off x="3573565" y="4431038"/>
            <a:ext cx="1411616" cy="30421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/>
              <a:t>Lois de coordination</a:t>
            </a:r>
          </a:p>
        </p:txBody>
      </p:sp>
      <p:sp>
        <p:nvSpPr>
          <p:cNvPr id="77" name="ZoneTexte 76">
            <a:extLst>
              <a:ext uri="{FF2B5EF4-FFF2-40B4-BE49-F238E27FC236}">
                <a16:creationId xmlns:a16="http://schemas.microsoft.com/office/drawing/2014/main" id="{A033DA0F-FD97-4338-BC16-AC0EF50B5026}"/>
              </a:ext>
            </a:extLst>
          </p:cNvPr>
          <p:cNvSpPr txBox="1"/>
          <p:nvPr/>
        </p:nvSpPr>
        <p:spPr>
          <a:xfrm>
            <a:off x="3401548" y="4755747"/>
            <a:ext cx="11719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/>
              <a:t>Espace de tuples</a:t>
            </a:r>
          </a:p>
        </p:txBody>
      </p:sp>
      <p:pic>
        <p:nvPicPr>
          <p:cNvPr id="78" name="Picture 8" descr="roue dentée Tapis de souris | Spreadshirt">
            <a:extLst>
              <a:ext uri="{FF2B5EF4-FFF2-40B4-BE49-F238E27FC236}">
                <a16:creationId xmlns:a16="http://schemas.microsoft.com/office/drawing/2014/main" id="{426E7661-5FAB-4ED3-A68C-B181894EEA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247961" y="2964951"/>
            <a:ext cx="226878" cy="226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9" name="Rectangle 78">
            <a:extLst>
              <a:ext uri="{FF2B5EF4-FFF2-40B4-BE49-F238E27FC236}">
                <a16:creationId xmlns:a16="http://schemas.microsoft.com/office/drawing/2014/main" id="{DB4D6C2D-9525-4665-81D2-D0CB1E541292}"/>
              </a:ext>
            </a:extLst>
          </p:cNvPr>
          <p:cNvSpPr/>
          <p:nvPr/>
        </p:nvSpPr>
        <p:spPr>
          <a:xfrm>
            <a:off x="3070385" y="2588040"/>
            <a:ext cx="2032145" cy="602419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/>
              <a:t>Contrôleur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BF6D7956-8441-43E4-ADC6-1F6D35C68866}"/>
              </a:ext>
            </a:extLst>
          </p:cNvPr>
          <p:cNvSpPr/>
          <p:nvPr/>
        </p:nvSpPr>
        <p:spPr>
          <a:xfrm>
            <a:off x="4097534" y="4084721"/>
            <a:ext cx="336857" cy="280379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700" dirty="0">
                <a:solidFill>
                  <a:schemeClr val="tx1"/>
                </a:solidFill>
              </a:rPr>
              <a:t>LSA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868643EA-373F-4ED3-BA06-ADCB84C37C9B}"/>
              </a:ext>
            </a:extLst>
          </p:cNvPr>
          <p:cNvSpPr/>
          <p:nvPr/>
        </p:nvSpPr>
        <p:spPr>
          <a:xfrm>
            <a:off x="4604182" y="4076175"/>
            <a:ext cx="351913" cy="27537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700" dirty="0">
                <a:solidFill>
                  <a:schemeClr val="tx1"/>
                </a:solidFill>
              </a:rPr>
              <a:t>LSA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9D3CE660-C61C-4579-BA3B-DB39741289B2}"/>
              </a:ext>
            </a:extLst>
          </p:cNvPr>
          <p:cNvSpPr/>
          <p:nvPr/>
        </p:nvSpPr>
        <p:spPr>
          <a:xfrm>
            <a:off x="3598358" y="4085531"/>
            <a:ext cx="336857" cy="280289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700" dirty="0">
                <a:solidFill>
                  <a:schemeClr val="tx1"/>
                </a:solidFill>
              </a:rPr>
              <a:t>LSA</a:t>
            </a:r>
          </a:p>
        </p:txBody>
      </p: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D7CF4071-580A-4F13-9E72-240BA539B806}"/>
              </a:ext>
            </a:extLst>
          </p:cNvPr>
          <p:cNvCxnSpPr>
            <a:cxnSpLocks/>
            <a:endCxn id="99" idx="0"/>
          </p:cNvCxnSpPr>
          <p:nvPr/>
        </p:nvCxnSpPr>
        <p:spPr>
          <a:xfrm>
            <a:off x="3766787" y="3437445"/>
            <a:ext cx="0" cy="64808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Connecteur droit 100">
            <a:extLst>
              <a:ext uri="{FF2B5EF4-FFF2-40B4-BE49-F238E27FC236}">
                <a16:creationId xmlns:a16="http://schemas.microsoft.com/office/drawing/2014/main" id="{3B7E2435-B4EB-442B-83E2-D6532F743C7B}"/>
              </a:ext>
            </a:extLst>
          </p:cNvPr>
          <p:cNvCxnSpPr>
            <a:cxnSpLocks/>
            <a:endCxn id="98" idx="0"/>
          </p:cNvCxnSpPr>
          <p:nvPr/>
        </p:nvCxnSpPr>
        <p:spPr>
          <a:xfrm>
            <a:off x="4780138" y="3434029"/>
            <a:ext cx="1" cy="64214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necteur droit 101">
            <a:extLst>
              <a:ext uri="{FF2B5EF4-FFF2-40B4-BE49-F238E27FC236}">
                <a16:creationId xmlns:a16="http://schemas.microsoft.com/office/drawing/2014/main" id="{03E67A77-BA2F-4A6E-AE64-CB0F7AFFD8EC}"/>
              </a:ext>
            </a:extLst>
          </p:cNvPr>
          <p:cNvCxnSpPr>
            <a:cxnSpLocks/>
            <a:endCxn id="96" idx="0"/>
          </p:cNvCxnSpPr>
          <p:nvPr/>
        </p:nvCxnSpPr>
        <p:spPr>
          <a:xfrm>
            <a:off x="4265963" y="3140939"/>
            <a:ext cx="0" cy="9437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necteur droit 103">
            <a:extLst>
              <a:ext uri="{FF2B5EF4-FFF2-40B4-BE49-F238E27FC236}">
                <a16:creationId xmlns:a16="http://schemas.microsoft.com/office/drawing/2014/main" id="{FC0C8D13-A918-4BB6-8D4A-9E804AB6AC4A}"/>
              </a:ext>
            </a:extLst>
          </p:cNvPr>
          <p:cNvCxnSpPr>
            <a:cxnSpLocks/>
          </p:cNvCxnSpPr>
          <p:nvPr/>
        </p:nvCxnSpPr>
        <p:spPr>
          <a:xfrm flipH="1">
            <a:off x="3761664" y="3434029"/>
            <a:ext cx="101847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Sécuriser une requête SQL | SoftFluent">
            <a:extLst>
              <a:ext uri="{FF2B5EF4-FFF2-40B4-BE49-F238E27FC236}">
                <a16:creationId xmlns:a16="http://schemas.microsoft.com/office/drawing/2014/main" id="{BDE8AE7A-BDB6-4265-998F-826CBB947C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4118" y="3501234"/>
            <a:ext cx="763282" cy="427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8" name="Rectangle 127">
            <a:extLst>
              <a:ext uri="{FF2B5EF4-FFF2-40B4-BE49-F238E27FC236}">
                <a16:creationId xmlns:a16="http://schemas.microsoft.com/office/drawing/2014/main" id="{74D4B5CD-4095-472B-A34D-05748CEAE4CA}"/>
              </a:ext>
            </a:extLst>
          </p:cNvPr>
          <p:cNvSpPr/>
          <p:nvPr/>
        </p:nvSpPr>
        <p:spPr>
          <a:xfrm>
            <a:off x="109283" y="2054224"/>
            <a:ext cx="1415505" cy="9852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700" dirty="0"/>
          </a:p>
        </p:txBody>
      </p:sp>
      <p:sp>
        <p:nvSpPr>
          <p:cNvPr id="130" name="ZoneTexte 129">
            <a:extLst>
              <a:ext uri="{FF2B5EF4-FFF2-40B4-BE49-F238E27FC236}">
                <a16:creationId xmlns:a16="http://schemas.microsoft.com/office/drawing/2014/main" id="{05E026C2-318D-442A-9345-4C5EA7022A50}"/>
              </a:ext>
            </a:extLst>
          </p:cNvPr>
          <p:cNvSpPr txBox="1"/>
          <p:nvPr/>
        </p:nvSpPr>
        <p:spPr>
          <a:xfrm>
            <a:off x="157063" y="2194750"/>
            <a:ext cx="1236422" cy="2870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265" b="1" dirty="0"/>
              <a:t>Nœud voisin 1</a:t>
            </a:r>
            <a:endParaRPr lang="fr-FR" sz="703" b="1" dirty="0"/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E2FD11C8-37FB-4281-8E7B-17BD6A44C23A}"/>
              </a:ext>
            </a:extLst>
          </p:cNvPr>
          <p:cNvSpPr/>
          <p:nvPr/>
        </p:nvSpPr>
        <p:spPr>
          <a:xfrm>
            <a:off x="109283" y="3140939"/>
            <a:ext cx="1415505" cy="9852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700" dirty="0"/>
          </a:p>
        </p:txBody>
      </p:sp>
      <p:sp>
        <p:nvSpPr>
          <p:cNvPr id="132" name="ZoneTexte 131">
            <a:extLst>
              <a:ext uri="{FF2B5EF4-FFF2-40B4-BE49-F238E27FC236}">
                <a16:creationId xmlns:a16="http://schemas.microsoft.com/office/drawing/2014/main" id="{13D602F7-76E1-4E9E-9D94-BF88FAE2969D}"/>
              </a:ext>
            </a:extLst>
          </p:cNvPr>
          <p:cNvSpPr txBox="1"/>
          <p:nvPr/>
        </p:nvSpPr>
        <p:spPr>
          <a:xfrm>
            <a:off x="132518" y="3238818"/>
            <a:ext cx="1236422" cy="2870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265" b="1" dirty="0"/>
              <a:t>Nœud voisin 2</a:t>
            </a:r>
            <a:endParaRPr lang="fr-FR" sz="703" b="1" dirty="0"/>
          </a:p>
        </p:txBody>
      </p:sp>
      <p:sp>
        <p:nvSpPr>
          <p:cNvPr id="134" name="ZoneTexte 133">
            <a:extLst>
              <a:ext uri="{FF2B5EF4-FFF2-40B4-BE49-F238E27FC236}">
                <a16:creationId xmlns:a16="http://schemas.microsoft.com/office/drawing/2014/main" id="{68690485-8AE1-45F8-8D5F-9C8555A10001}"/>
              </a:ext>
            </a:extLst>
          </p:cNvPr>
          <p:cNvSpPr txBox="1"/>
          <p:nvPr/>
        </p:nvSpPr>
        <p:spPr>
          <a:xfrm>
            <a:off x="7207109" y="3235487"/>
            <a:ext cx="11719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/>
              <a:t>BDD</a:t>
            </a:r>
          </a:p>
        </p:txBody>
      </p:sp>
      <p:pic>
        <p:nvPicPr>
          <p:cNvPr id="111" name="Image 110">
            <a:extLst>
              <a:ext uri="{FF2B5EF4-FFF2-40B4-BE49-F238E27FC236}">
                <a16:creationId xmlns:a16="http://schemas.microsoft.com/office/drawing/2014/main" id="{3318BA99-490B-406F-993F-97B6C27D183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21728" y="2981065"/>
            <a:ext cx="409575" cy="1628775"/>
          </a:xfrm>
          <a:prstGeom prst="rect">
            <a:avLst/>
          </a:prstGeom>
        </p:spPr>
      </p:pic>
      <p:sp>
        <p:nvSpPr>
          <p:cNvPr id="142" name="Rectangle 141">
            <a:extLst>
              <a:ext uri="{FF2B5EF4-FFF2-40B4-BE49-F238E27FC236}">
                <a16:creationId xmlns:a16="http://schemas.microsoft.com/office/drawing/2014/main" id="{667DC074-613F-4CB1-898E-CB0549EE68D3}"/>
              </a:ext>
            </a:extLst>
          </p:cNvPr>
          <p:cNvSpPr/>
          <p:nvPr/>
        </p:nvSpPr>
        <p:spPr>
          <a:xfrm>
            <a:off x="171131" y="4624676"/>
            <a:ext cx="1415505" cy="9852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700" dirty="0"/>
          </a:p>
        </p:txBody>
      </p:sp>
      <p:sp>
        <p:nvSpPr>
          <p:cNvPr id="143" name="ZoneTexte 142">
            <a:extLst>
              <a:ext uri="{FF2B5EF4-FFF2-40B4-BE49-F238E27FC236}">
                <a16:creationId xmlns:a16="http://schemas.microsoft.com/office/drawing/2014/main" id="{747B4AD0-5986-4C93-82C7-17FAFC8F73B3}"/>
              </a:ext>
            </a:extLst>
          </p:cNvPr>
          <p:cNvSpPr txBox="1"/>
          <p:nvPr/>
        </p:nvSpPr>
        <p:spPr>
          <a:xfrm>
            <a:off x="178814" y="4728217"/>
            <a:ext cx="1236422" cy="2870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265" b="1" dirty="0"/>
              <a:t>Nœud voisin N</a:t>
            </a:r>
            <a:endParaRPr lang="fr-FR" sz="703" b="1" dirty="0"/>
          </a:p>
        </p:txBody>
      </p:sp>
      <p:pic>
        <p:nvPicPr>
          <p:cNvPr id="121" name="Image 120">
            <a:extLst>
              <a:ext uri="{FF2B5EF4-FFF2-40B4-BE49-F238E27FC236}">
                <a16:creationId xmlns:a16="http://schemas.microsoft.com/office/drawing/2014/main" id="{1E6994F6-3829-4FDA-AB17-5B46EBC09E7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509503" y="1552183"/>
            <a:ext cx="419766" cy="291128"/>
          </a:xfrm>
          <a:prstGeom prst="rect">
            <a:avLst/>
          </a:prstGeom>
        </p:spPr>
      </p:pic>
      <p:sp>
        <p:nvSpPr>
          <p:cNvPr id="154" name="ZoneTexte 153">
            <a:extLst>
              <a:ext uri="{FF2B5EF4-FFF2-40B4-BE49-F238E27FC236}">
                <a16:creationId xmlns:a16="http://schemas.microsoft.com/office/drawing/2014/main" id="{14791BFD-7EAC-4D5B-AA2F-50E01A0C99EF}"/>
              </a:ext>
            </a:extLst>
          </p:cNvPr>
          <p:cNvSpPr txBox="1"/>
          <p:nvPr/>
        </p:nvSpPr>
        <p:spPr>
          <a:xfrm>
            <a:off x="2660162" y="1865283"/>
            <a:ext cx="556934" cy="2005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703" dirty="0"/>
              <a:t>Requête</a:t>
            </a:r>
          </a:p>
        </p:txBody>
      </p:sp>
      <p:sp>
        <p:nvSpPr>
          <p:cNvPr id="155" name="ZoneTexte 154">
            <a:extLst>
              <a:ext uri="{FF2B5EF4-FFF2-40B4-BE49-F238E27FC236}">
                <a16:creationId xmlns:a16="http://schemas.microsoft.com/office/drawing/2014/main" id="{C3C18442-A467-4196-B3A4-215D5E394F14}"/>
              </a:ext>
            </a:extLst>
          </p:cNvPr>
          <p:cNvSpPr txBox="1"/>
          <p:nvPr/>
        </p:nvSpPr>
        <p:spPr>
          <a:xfrm>
            <a:off x="4075094" y="1858968"/>
            <a:ext cx="581397" cy="2005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703" dirty="0"/>
              <a:t>Requête</a:t>
            </a:r>
          </a:p>
        </p:txBody>
      </p:sp>
      <p:sp>
        <p:nvSpPr>
          <p:cNvPr id="87" name="ZoneTexte 86">
            <a:extLst>
              <a:ext uri="{FF2B5EF4-FFF2-40B4-BE49-F238E27FC236}">
                <a16:creationId xmlns:a16="http://schemas.microsoft.com/office/drawing/2014/main" id="{B0DD7F53-348C-4512-A0DD-CD9A56ED1796}"/>
              </a:ext>
            </a:extLst>
          </p:cNvPr>
          <p:cNvSpPr txBox="1"/>
          <p:nvPr/>
        </p:nvSpPr>
        <p:spPr>
          <a:xfrm>
            <a:off x="3543171" y="2314508"/>
            <a:ext cx="581397" cy="2005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703" dirty="0"/>
              <a:t>Réponse</a:t>
            </a:r>
          </a:p>
        </p:txBody>
      </p:sp>
      <p:sp>
        <p:nvSpPr>
          <p:cNvPr id="89" name="ZoneTexte 88">
            <a:extLst>
              <a:ext uri="{FF2B5EF4-FFF2-40B4-BE49-F238E27FC236}">
                <a16:creationId xmlns:a16="http://schemas.microsoft.com/office/drawing/2014/main" id="{2D8DB54C-2CF1-427E-81FE-48BB9A3F757A}"/>
              </a:ext>
            </a:extLst>
          </p:cNvPr>
          <p:cNvSpPr txBox="1"/>
          <p:nvPr/>
        </p:nvSpPr>
        <p:spPr>
          <a:xfrm>
            <a:off x="4628159" y="2317646"/>
            <a:ext cx="522340" cy="2005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703" dirty="0"/>
              <a:t>Réponse</a:t>
            </a:r>
          </a:p>
        </p:txBody>
      </p:sp>
      <p:sp>
        <p:nvSpPr>
          <p:cNvPr id="157" name="ZoneTexte 156">
            <a:extLst>
              <a:ext uri="{FF2B5EF4-FFF2-40B4-BE49-F238E27FC236}">
                <a16:creationId xmlns:a16="http://schemas.microsoft.com/office/drawing/2014/main" id="{770A4398-525A-4CB6-86FF-C262CF19D549}"/>
              </a:ext>
            </a:extLst>
          </p:cNvPr>
          <p:cNvSpPr txBox="1"/>
          <p:nvPr/>
        </p:nvSpPr>
        <p:spPr>
          <a:xfrm>
            <a:off x="524085" y="4249137"/>
            <a:ext cx="3294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/>
              <a:t>…</a:t>
            </a:r>
          </a:p>
        </p:txBody>
      </p:sp>
      <p:cxnSp>
        <p:nvCxnSpPr>
          <p:cNvPr id="159" name="Connecteur droit 158">
            <a:extLst>
              <a:ext uri="{FF2B5EF4-FFF2-40B4-BE49-F238E27FC236}">
                <a16:creationId xmlns:a16="http://schemas.microsoft.com/office/drawing/2014/main" id="{3A879C6D-99EC-435A-A6E1-76E84985B456}"/>
              </a:ext>
            </a:extLst>
          </p:cNvPr>
          <p:cNvCxnSpPr>
            <a:cxnSpLocks/>
          </p:cNvCxnSpPr>
          <p:nvPr/>
        </p:nvCxnSpPr>
        <p:spPr>
          <a:xfrm>
            <a:off x="1790353" y="2527486"/>
            <a:ext cx="0" cy="2618530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Connecteur droit 159">
            <a:extLst>
              <a:ext uri="{FF2B5EF4-FFF2-40B4-BE49-F238E27FC236}">
                <a16:creationId xmlns:a16="http://schemas.microsoft.com/office/drawing/2014/main" id="{11918DE1-34A1-4A68-A49D-FC42AC9AA29A}"/>
              </a:ext>
            </a:extLst>
          </p:cNvPr>
          <p:cNvCxnSpPr>
            <a:cxnSpLocks/>
          </p:cNvCxnSpPr>
          <p:nvPr/>
        </p:nvCxnSpPr>
        <p:spPr>
          <a:xfrm>
            <a:off x="2284874" y="3799082"/>
            <a:ext cx="579853" cy="0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Connecteur droit 168">
            <a:extLst>
              <a:ext uri="{FF2B5EF4-FFF2-40B4-BE49-F238E27FC236}">
                <a16:creationId xmlns:a16="http://schemas.microsoft.com/office/drawing/2014/main" id="{4B1401C1-8716-4CE9-B7D4-3BA84D76380A}"/>
              </a:ext>
            </a:extLst>
          </p:cNvPr>
          <p:cNvCxnSpPr>
            <a:cxnSpLocks/>
          </p:cNvCxnSpPr>
          <p:nvPr/>
        </p:nvCxnSpPr>
        <p:spPr>
          <a:xfrm>
            <a:off x="1517682" y="2527486"/>
            <a:ext cx="272671" cy="0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Connecteur droit 171">
            <a:extLst>
              <a:ext uri="{FF2B5EF4-FFF2-40B4-BE49-F238E27FC236}">
                <a16:creationId xmlns:a16="http://schemas.microsoft.com/office/drawing/2014/main" id="{7A6B20EA-F9C4-49BD-82EA-B7F6DB039797}"/>
              </a:ext>
            </a:extLst>
          </p:cNvPr>
          <p:cNvCxnSpPr>
            <a:cxnSpLocks/>
            <a:endCxn id="111" idx="1"/>
          </p:cNvCxnSpPr>
          <p:nvPr/>
        </p:nvCxnSpPr>
        <p:spPr>
          <a:xfrm>
            <a:off x="1531871" y="3795453"/>
            <a:ext cx="389857" cy="0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Connecteur droit 173">
            <a:extLst>
              <a:ext uri="{FF2B5EF4-FFF2-40B4-BE49-F238E27FC236}">
                <a16:creationId xmlns:a16="http://schemas.microsoft.com/office/drawing/2014/main" id="{0D018862-372B-4786-A606-2F347AA0F14F}"/>
              </a:ext>
            </a:extLst>
          </p:cNvPr>
          <p:cNvCxnSpPr>
            <a:cxnSpLocks/>
            <a:stCxn id="142" idx="3"/>
          </p:cNvCxnSpPr>
          <p:nvPr/>
        </p:nvCxnSpPr>
        <p:spPr>
          <a:xfrm flipV="1">
            <a:off x="1586636" y="5117279"/>
            <a:ext cx="209742" cy="1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53" name="Image 1052">
            <a:extLst>
              <a:ext uri="{FF2B5EF4-FFF2-40B4-BE49-F238E27FC236}">
                <a16:creationId xmlns:a16="http://schemas.microsoft.com/office/drawing/2014/main" id="{09FB7A5B-FB81-4F90-8177-5BF82A40F85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501882" y="1268062"/>
            <a:ext cx="339998" cy="219289"/>
          </a:xfrm>
          <a:prstGeom prst="rect">
            <a:avLst/>
          </a:prstGeom>
        </p:spPr>
      </p:pic>
      <p:sp>
        <p:nvSpPr>
          <p:cNvPr id="194" name="ZoneTexte 193">
            <a:extLst>
              <a:ext uri="{FF2B5EF4-FFF2-40B4-BE49-F238E27FC236}">
                <a16:creationId xmlns:a16="http://schemas.microsoft.com/office/drawing/2014/main" id="{9674DD07-EF88-4105-BB40-C4F9E0172669}"/>
              </a:ext>
            </a:extLst>
          </p:cNvPr>
          <p:cNvSpPr txBox="1"/>
          <p:nvPr/>
        </p:nvSpPr>
        <p:spPr>
          <a:xfrm>
            <a:off x="5568345" y="3316458"/>
            <a:ext cx="7570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dirty="0"/>
              <a:t>Agents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DA9D49F7-A36C-4560-A7F9-D5EFBAA8D6C3}"/>
              </a:ext>
            </a:extLst>
          </p:cNvPr>
          <p:cNvSpPr/>
          <p:nvPr/>
        </p:nvSpPr>
        <p:spPr>
          <a:xfrm>
            <a:off x="4573524" y="3543699"/>
            <a:ext cx="433808" cy="27537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700" dirty="0">
                <a:solidFill>
                  <a:schemeClr val="tx1"/>
                </a:solidFill>
              </a:rPr>
              <a:t>Agent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D172B118-AAFF-4272-A70A-DC3E624AD1F5}"/>
              </a:ext>
            </a:extLst>
          </p:cNvPr>
          <p:cNvSpPr/>
          <p:nvPr/>
        </p:nvSpPr>
        <p:spPr>
          <a:xfrm>
            <a:off x="4063459" y="3538200"/>
            <a:ext cx="431829" cy="280877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700" dirty="0">
                <a:solidFill>
                  <a:schemeClr val="tx1"/>
                </a:solidFill>
              </a:rPr>
              <a:t>Agent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44E80A89-177C-4FEB-8A1A-89EC2E87D1EE}"/>
              </a:ext>
            </a:extLst>
          </p:cNvPr>
          <p:cNvSpPr/>
          <p:nvPr/>
        </p:nvSpPr>
        <p:spPr>
          <a:xfrm>
            <a:off x="3544084" y="3541243"/>
            <a:ext cx="435161" cy="280289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700" dirty="0">
                <a:solidFill>
                  <a:schemeClr val="tx1"/>
                </a:solidFill>
              </a:rPr>
              <a:t>Agent</a:t>
            </a:r>
          </a:p>
        </p:txBody>
      </p:sp>
      <p:sp>
        <p:nvSpPr>
          <p:cNvPr id="91" name="Titre 1">
            <a:extLst>
              <a:ext uri="{FF2B5EF4-FFF2-40B4-BE49-F238E27FC236}">
                <a16:creationId xmlns:a16="http://schemas.microsoft.com/office/drawing/2014/main" id="{0C0BC98F-12CB-4D50-B714-37AEA8B5CFA1}"/>
              </a:ext>
            </a:extLst>
          </p:cNvPr>
          <p:cNvSpPr txBox="1">
            <a:spLocks/>
          </p:cNvSpPr>
          <p:nvPr/>
        </p:nvSpPr>
        <p:spPr>
          <a:xfrm>
            <a:off x="772697" y="220145"/>
            <a:ext cx="5915553" cy="44839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76809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4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2400" b="1" dirty="0"/>
              <a:t>Architecture du système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15527A9E-86DF-41CE-A7B1-C2F39FBEDCA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72" y="89501"/>
            <a:ext cx="698545" cy="628928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61EA1FD6-1D39-40FB-8A54-D78F1DE9F6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93406" y="5420073"/>
            <a:ext cx="471491" cy="281449"/>
          </a:xfrm>
        </p:spPr>
        <p:txBody>
          <a:bodyPr/>
          <a:lstStyle/>
          <a:p>
            <a:fld id="{211527CB-DA45-4494-8092-3F008ECA875E}" type="slidenum">
              <a:rPr lang="fr-FR" smtClean="0"/>
              <a:t>5</a:t>
            </a:fld>
            <a:endParaRPr lang="fr-FR" dirty="0"/>
          </a:p>
        </p:txBody>
      </p: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10BB219B-A3AC-4D7A-BE10-5CC82A057FCF}"/>
              </a:ext>
            </a:extLst>
          </p:cNvPr>
          <p:cNvCxnSpPr>
            <a:endCxn id="144" idx="1"/>
          </p:cNvCxnSpPr>
          <p:nvPr/>
        </p:nvCxnSpPr>
        <p:spPr>
          <a:xfrm>
            <a:off x="5272030" y="1417766"/>
            <a:ext cx="6910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7191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4" grpId="0" animBg="1"/>
      <p:bldP spid="127" grpId="0" animBg="1"/>
      <p:bldP spid="123" grpId="0" animBg="1"/>
      <p:bldP spid="6" grpId="0" animBg="1"/>
      <p:bldP spid="42" grpId="0" animBg="1"/>
      <p:bldP spid="1025" grpId="0"/>
      <p:bldP spid="75" grpId="0"/>
      <p:bldP spid="81" grpId="0" animBg="1"/>
      <p:bldP spid="94" grpId="0"/>
      <p:bldP spid="3" grpId="0" animBg="1"/>
      <p:bldP spid="8" grpId="0" animBg="1"/>
      <p:bldP spid="47" grpId="0" animBg="1"/>
      <p:bldP spid="50" grpId="0"/>
      <p:bldP spid="51" grpId="0" animBg="1"/>
      <p:bldP spid="53" grpId="0" animBg="1"/>
      <p:bldP spid="48" grpId="0"/>
      <p:bldP spid="55" grpId="0"/>
      <p:bldP spid="64" grpId="0"/>
      <p:bldP spid="74" grpId="0" animBg="1"/>
      <p:bldP spid="69" grpId="0" animBg="1"/>
      <p:bldP spid="77" grpId="0"/>
      <p:bldP spid="79" grpId="0" animBg="1"/>
      <p:bldP spid="96" grpId="0" animBg="1"/>
      <p:bldP spid="98" grpId="0" animBg="1"/>
      <p:bldP spid="99" grpId="0" animBg="1"/>
      <p:bldP spid="134" grpId="0"/>
      <p:bldP spid="154" grpId="0"/>
      <p:bldP spid="155" grpId="0"/>
      <p:bldP spid="87" grpId="0"/>
      <p:bldP spid="89" grpId="0"/>
      <p:bldP spid="194" grpId="0"/>
      <p:bldP spid="88" grpId="0" animBg="1"/>
      <p:bldP spid="83" grpId="0" animBg="1"/>
      <p:bldP spid="8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Image 46">
            <a:extLst>
              <a:ext uri="{FF2B5EF4-FFF2-40B4-BE49-F238E27FC236}">
                <a16:creationId xmlns:a16="http://schemas.microsoft.com/office/drawing/2014/main" id="{F1F8108E-A325-48CF-B6EA-871B4425CA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14633"/>
            <a:ext cx="342900" cy="400050"/>
          </a:xfrm>
          <a:prstGeom prst="rect">
            <a:avLst/>
          </a:prstGeom>
        </p:spPr>
      </p:pic>
      <p:pic>
        <p:nvPicPr>
          <p:cNvPr id="44" name="Image 43">
            <a:extLst>
              <a:ext uri="{FF2B5EF4-FFF2-40B4-BE49-F238E27FC236}">
                <a16:creationId xmlns:a16="http://schemas.microsoft.com/office/drawing/2014/main" id="{D65B3380-FF26-4D55-B773-0C022F7F82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1827" y="340965"/>
            <a:ext cx="2864331" cy="840735"/>
          </a:xfrm>
          <a:prstGeom prst="rect">
            <a:avLst/>
          </a:prstGeom>
        </p:spPr>
      </p:pic>
      <p:cxnSp>
        <p:nvCxnSpPr>
          <p:cNvPr id="46" name="Connecteur droit 45">
            <a:extLst>
              <a:ext uri="{FF2B5EF4-FFF2-40B4-BE49-F238E27FC236}">
                <a16:creationId xmlns:a16="http://schemas.microsoft.com/office/drawing/2014/main" id="{2BA1269D-5B3B-4181-8251-2D6FC1544819}"/>
              </a:ext>
            </a:extLst>
          </p:cNvPr>
          <p:cNvCxnSpPr/>
          <p:nvPr/>
        </p:nvCxnSpPr>
        <p:spPr>
          <a:xfrm>
            <a:off x="0" y="807931"/>
            <a:ext cx="8567738" cy="0"/>
          </a:xfrm>
          <a:prstGeom prst="line">
            <a:avLst/>
          </a:prstGeom>
          <a:ln w="25400">
            <a:solidFill>
              <a:srgbClr val="00B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68" name="Rectangle 67">
            <a:extLst>
              <a:ext uri="{FF2B5EF4-FFF2-40B4-BE49-F238E27FC236}">
                <a16:creationId xmlns:a16="http://schemas.microsoft.com/office/drawing/2014/main" id="{728DF442-C264-4714-9DEE-47C307FD98F4}"/>
              </a:ext>
            </a:extLst>
          </p:cNvPr>
          <p:cNvSpPr/>
          <p:nvPr/>
        </p:nvSpPr>
        <p:spPr>
          <a:xfrm>
            <a:off x="2651971" y="1311806"/>
            <a:ext cx="1199216" cy="106783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700" dirty="0">
              <a:solidFill>
                <a:schemeClr val="tx1"/>
              </a:solidFill>
            </a:endParaRP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A94131A6-BDEC-43C8-A6E5-91CAE898F72A}"/>
              </a:ext>
            </a:extLst>
          </p:cNvPr>
          <p:cNvSpPr/>
          <p:nvPr/>
        </p:nvSpPr>
        <p:spPr>
          <a:xfrm>
            <a:off x="454031" y="1313918"/>
            <a:ext cx="1199216" cy="106783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700" dirty="0">
              <a:solidFill>
                <a:schemeClr val="tx1"/>
              </a:solidFill>
            </a:endParaRP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2A041FFD-C831-4964-8F0B-EC17CEC658D3}"/>
              </a:ext>
            </a:extLst>
          </p:cNvPr>
          <p:cNvSpPr/>
          <p:nvPr/>
        </p:nvSpPr>
        <p:spPr>
          <a:xfrm>
            <a:off x="4865010" y="1315308"/>
            <a:ext cx="1199216" cy="106783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700" dirty="0">
              <a:solidFill>
                <a:schemeClr val="tx1"/>
              </a:solidFill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A6D47787-91D5-4834-BC44-7E721F1CB5B6}"/>
              </a:ext>
            </a:extLst>
          </p:cNvPr>
          <p:cNvSpPr/>
          <p:nvPr/>
        </p:nvSpPr>
        <p:spPr>
          <a:xfrm>
            <a:off x="454030" y="2621447"/>
            <a:ext cx="5610195" cy="141834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254" dirty="0">
              <a:solidFill>
                <a:schemeClr val="tx1"/>
              </a:solidFill>
            </a:endParaRPr>
          </a:p>
        </p:txBody>
      </p:sp>
      <p:cxnSp>
        <p:nvCxnSpPr>
          <p:cNvPr id="162" name="Connecteur droit avec flèche 161">
            <a:extLst>
              <a:ext uri="{FF2B5EF4-FFF2-40B4-BE49-F238E27FC236}">
                <a16:creationId xmlns:a16="http://schemas.microsoft.com/office/drawing/2014/main" id="{2CA3B4BD-D282-4E1B-AF8C-EA3A7A04FB89}"/>
              </a:ext>
            </a:extLst>
          </p:cNvPr>
          <p:cNvCxnSpPr>
            <a:cxnSpLocks/>
            <a:stCxn id="73" idx="3"/>
          </p:cNvCxnSpPr>
          <p:nvPr/>
        </p:nvCxnSpPr>
        <p:spPr>
          <a:xfrm>
            <a:off x="1423679" y="3219841"/>
            <a:ext cx="4295137" cy="1738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Rectangle 124">
            <a:extLst>
              <a:ext uri="{FF2B5EF4-FFF2-40B4-BE49-F238E27FC236}">
                <a16:creationId xmlns:a16="http://schemas.microsoft.com/office/drawing/2014/main" id="{7253EA9C-DA85-4017-82A8-82A5404B23D7}"/>
              </a:ext>
            </a:extLst>
          </p:cNvPr>
          <p:cNvSpPr/>
          <p:nvPr/>
        </p:nvSpPr>
        <p:spPr>
          <a:xfrm>
            <a:off x="4408467" y="4074070"/>
            <a:ext cx="1655760" cy="132460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941" dirty="0"/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59301048-0FD4-4FE0-8F1A-B5F461FF5931}"/>
              </a:ext>
            </a:extLst>
          </p:cNvPr>
          <p:cNvSpPr/>
          <p:nvPr/>
        </p:nvSpPr>
        <p:spPr>
          <a:xfrm>
            <a:off x="4810204" y="4407513"/>
            <a:ext cx="830473" cy="23083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/>
              <a:t>Bonding</a:t>
            </a: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3F89A610-9E53-43B2-867F-210E793815A9}"/>
              </a:ext>
            </a:extLst>
          </p:cNvPr>
          <p:cNvSpPr/>
          <p:nvPr/>
        </p:nvSpPr>
        <p:spPr>
          <a:xfrm>
            <a:off x="4810203" y="4707608"/>
            <a:ext cx="830473" cy="234143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err="1"/>
              <a:t>Decay</a:t>
            </a:r>
            <a:endParaRPr lang="fr-FR" sz="1100" dirty="0"/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E9147330-88B5-4362-9F7C-96972F67E0A2}"/>
              </a:ext>
            </a:extLst>
          </p:cNvPr>
          <p:cNvSpPr/>
          <p:nvPr/>
        </p:nvSpPr>
        <p:spPr>
          <a:xfrm>
            <a:off x="4812977" y="5014778"/>
            <a:ext cx="830473" cy="234143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err="1"/>
              <a:t>Spreading</a:t>
            </a:r>
            <a:endParaRPr lang="fr-FR" sz="1100" dirty="0"/>
          </a:p>
        </p:txBody>
      </p:sp>
      <p:pic>
        <p:nvPicPr>
          <p:cNvPr id="133" name="Image 132">
            <a:extLst>
              <a:ext uri="{FF2B5EF4-FFF2-40B4-BE49-F238E27FC236}">
                <a16:creationId xmlns:a16="http://schemas.microsoft.com/office/drawing/2014/main" id="{3E3899AE-5094-4AB9-AEDC-E6170896DF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6514" y="4783460"/>
            <a:ext cx="101699" cy="90146"/>
          </a:xfrm>
          <a:prstGeom prst="rect">
            <a:avLst/>
          </a:prstGeom>
        </p:spPr>
      </p:pic>
      <p:pic>
        <p:nvPicPr>
          <p:cNvPr id="134" name="Image 133">
            <a:extLst>
              <a:ext uri="{FF2B5EF4-FFF2-40B4-BE49-F238E27FC236}">
                <a16:creationId xmlns:a16="http://schemas.microsoft.com/office/drawing/2014/main" id="{DB367B28-9F20-4DD8-BC17-67834D05B9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6258" y="5090629"/>
            <a:ext cx="101699" cy="90146"/>
          </a:xfrm>
          <a:prstGeom prst="rect">
            <a:avLst/>
          </a:prstGeom>
        </p:spPr>
      </p:pic>
      <p:pic>
        <p:nvPicPr>
          <p:cNvPr id="135" name="Image 134">
            <a:extLst>
              <a:ext uri="{FF2B5EF4-FFF2-40B4-BE49-F238E27FC236}">
                <a16:creationId xmlns:a16="http://schemas.microsoft.com/office/drawing/2014/main" id="{40F4577B-DA9E-45BA-9FF5-81CB5EB124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1661" y="4505098"/>
            <a:ext cx="101699" cy="90146"/>
          </a:xfrm>
          <a:prstGeom prst="rect">
            <a:avLst/>
          </a:prstGeom>
        </p:spPr>
      </p:pic>
      <p:cxnSp>
        <p:nvCxnSpPr>
          <p:cNvPr id="66" name="Connecteur droit avec flèche 65">
            <a:extLst>
              <a:ext uri="{FF2B5EF4-FFF2-40B4-BE49-F238E27FC236}">
                <a16:creationId xmlns:a16="http://schemas.microsoft.com/office/drawing/2014/main" id="{60CC5826-F621-4E00-A5F9-48B3E83CF5C8}"/>
              </a:ext>
            </a:extLst>
          </p:cNvPr>
          <p:cNvCxnSpPr>
            <a:cxnSpLocks/>
          </p:cNvCxnSpPr>
          <p:nvPr/>
        </p:nvCxnSpPr>
        <p:spPr>
          <a:xfrm>
            <a:off x="985608" y="3628551"/>
            <a:ext cx="4574823" cy="14668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Rectangle 85">
            <a:extLst>
              <a:ext uri="{FF2B5EF4-FFF2-40B4-BE49-F238E27FC236}">
                <a16:creationId xmlns:a16="http://schemas.microsoft.com/office/drawing/2014/main" id="{9B92962B-2EEE-4626-93BD-A6394D8CAA33}"/>
              </a:ext>
            </a:extLst>
          </p:cNvPr>
          <p:cNvSpPr/>
          <p:nvPr/>
        </p:nvSpPr>
        <p:spPr>
          <a:xfrm>
            <a:off x="2200474" y="4074070"/>
            <a:ext cx="2166453" cy="132460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941" dirty="0"/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72C676E7-71D5-4DBF-8556-F096E51A14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03976" y="4429364"/>
            <a:ext cx="1906904" cy="663452"/>
          </a:xfrm>
          <a:prstGeom prst="rect">
            <a:avLst/>
          </a:prstGeom>
        </p:spPr>
      </p:pic>
      <p:sp>
        <p:nvSpPr>
          <p:cNvPr id="92" name="Rectangle 91">
            <a:extLst>
              <a:ext uri="{FF2B5EF4-FFF2-40B4-BE49-F238E27FC236}">
                <a16:creationId xmlns:a16="http://schemas.microsoft.com/office/drawing/2014/main" id="{6DCC1DA1-37EA-45B8-8AF0-3802AF171933}"/>
              </a:ext>
            </a:extLst>
          </p:cNvPr>
          <p:cNvSpPr/>
          <p:nvPr/>
        </p:nvSpPr>
        <p:spPr>
          <a:xfrm>
            <a:off x="454030" y="4074070"/>
            <a:ext cx="1714891" cy="132460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941" dirty="0"/>
          </a:p>
        </p:txBody>
      </p:sp>
      <p:sp>
        <p:nvSpPr>
          <p:cNvPr id="102" name="ZoneTexte 101">
            <a:extLst>
              <a:ext uri="{FF2B5EF4-FFF2-40B4-BE49-F238E27FC236}">
                <a16:creationId xmlns:a16="http://schemas.microsoft.com/office/drawing/2014/main" id="{73C04600-29A3-4A15-BB32-216B2ADE5AAA}"/>
              </a:ext>
            </a:extLst>
          </p:cNvPr>
          <p:cNvSpPr txBox="1"/>
          <p:nvPr/>
        </p:nvSpPr>
        <p:spPr>
          <a:xfrm>
            <a:off x="4577380" y="4074071"/>
            <a:ext cx="14627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/>
              <a:t>Lois de coordination</a:t>
            </a:r>
          </a:p>
        </p:txBody>
      </p:sp>
      <p:sp>
        <p:nvSpPr>
          <p:cNvPr id="103" name="ZoneTexte 102">
            <a:extLst>
              <a:ext uri="{FF2B5EF4-FFF2-40B4-BE49-F238E27FC236}">
                <a16:creationId xmlns:a16="http://schemas.microsoft.com/office/drawing/2014/main" id="{F7617768-6F7F-4CCB-876B-CDC2DF8CAAF2}"/>
              </a:ext>
            </a:extLst>
          </p:cNvPr>
          <p:cNvSpPr txBox="1"/>
          <p:nvPr/>
        </p:nvSpPr>
        <p:spPr>
          <a:xfrm>
            <a:off x="767499" y="4080566"/>
            <a:ext cx="131236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/>
              <a:t>Opérations sur LSA</a:t>
            </a:r>
          </a:p>
        </p:txBody>
      </p:sp>
      <p:cxnSp>
        <p:nvCxnSpPr>
          <p:cNvPr id="150" name="Connecteur droit avec flèche 149">
            <a:extLst>
              <a:ext uri="{FF2B5EF4-FFF2-40B4-BE49-F238E27FC236}">
                <a16:creationId xmlns:a16="http://schemas.microsoft.com/office/drawing/2014/main" id="{90D80132-4447-4ACB-9129-D6FD46A0B2A9}"/>
              </a:ext>
            </a:extLst>
          </p:cNvPr>
          <p:cNvCxnSpPr>
            <a:cxnSpLocks/>
            <a:stCxn id="34" idx="4"/>
          </p:cNvCxnSpPr>
          <p:nvPr/>
        </p:nvCxnSpPr>
        <p:spPr>
          <a:xfrm>
            <a:off x="3276886" y="2315524"/>
            <a:ext cx="27584" cy="1311048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ZoneTexte 61">
            <a:extLst>
              <a:ext uri="{FF2B5EF4-FFF2-40B4-BE49-F238E27FC236}">
                <a16:creationId xmlns:a16="http://schemas.microsoft.com/office/drawing/2014/main" id="{FD30A5DC-CF40-46AA-8A61-59F2FC72695C}"/>
              </a:ext>
            </a:extLst>
          </p:cNvPr>
          <p:cNvSpPr txBox="1"/>
          <p:nvPr/>
        </p:nvSpPr>
        <p:spPr>
          <a:xfrm>
            <a:off x="2636407" y="3670322"/>
            <a:ext cx="15388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dirty="0">
                <a:solidFill>
                  <a:schemeClr val="tx1"/>
                </a:solidFill>
              </a:rPr>
              <a:t>ESPACE DE TUPLES</a:t>
            </a:r>
          </a:p>
        </p:txBody>
      </p:sp>
      <p:sp>
        <p:nvSpPr>
          <p:cNvPr id="67" name="ZoneTexte 66">
            <a:extLst>
              <a:ext uri="{FF2B5EF4-FFF2-40B4-BE49-F238E27FC236}">
                <a16:creationId xmlns:a16="http://schemas.microsoft.com/office/drawing/2014/main" id="{8308A70C-4749-4009-9840-7C0AEE6D1D15}"/>
              </a:ext>
            </a:extLst>
          </p:cNvPr>
          <p:cNvSpPr txBox="1"/>
          <p:nvPr/>
        </p:nvSpPr>
        <p:spPr>
          <a:xfrm>
            <a:off x="5162089" y="1303392"/>
            <a:ext cx="8194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Actionneur</a:t>
            </a:r>
          </a:p>
        </p:txBody>
      </p:sp>
      <p:sp>
        <p:nvSpPr>
          <p:cNvPr id="69" name="ZoneTexte 68">
            <a:extLst>
              <a:ext uri="{FF2B5EF4-FFF2-40B4-BE49-F238E27FC236}">
                <a16:creationId xmlns:a16="http://schemas.microsoft.com/office/drawing/2014/main" id="{C9B3C182-1711-4C10-9193-7AB7C6072373}"/>
              </a:ext>
            </a:extLst>
          </p:cNvPr>
          <p:cNvSpPr txBox="1"/>
          <p:nvPr/>
        </p:nvSpPr>
        <p:spPr>
          <a:xfrm>
            <a:off x="2893976" y="1302511"/>
            <a:ext cx="64152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100" dirty="0"/>
              <a:t>Capteur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71" name="ZoneTexte 70">
            <a:extLst>
              <a:ext uri="{FF2B5EF4-FFF2-40B4-BE49-F238E27FC236}">
                <a16:creationId xmlns:a16="http://schemas.microsoft.com/office/drawing/2014/main" id="{AA151D43-6EAC-4B44-AB68-4CD20CF01EA7}"/>
              </a:ext>
            </a:extLst>
          </p:cNvPr>
          <p:cNvSpPr txBox="1"/>
          <p:nvPr/>
        </p:nvSpPr>
        <p:spPr>
          <a:xfrm>
            <a:off x="660839" y="1307604"/>
            <a:ext cx="64953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100" dirty="0"/>
              <a:t>Services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31AE0F4F-E618-4F44-8C3A-26A38BC7E5D9}"/>
              </a:ext>
            </a:extLst>
          </p:cNvPr>
          <p:cNvSpPr/>
          <p:nvPr/>
        </p:nvSpPr>
        <p:spPr>
          <a:xfrm>
            <a:off x="2931141" y="3011024"/>
            <a:ext cx="790498" cy="41763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LSA</a:t>
            </a:r>
          </a:p>
        </p:txBody>
      </p:sp>
      <p:cxnSp>
        <p:nvCxnSpPr>
          <p:cNvPr id="77" name="Connecteur droit avec flèche 76">
            <a:extLst>
              <a:ext uri="{FF2B5EF4-FFF2-40B4-BE49-F238E27FC236}">
                <a16:creationId xmlns:a16="http://schemas.microsoft.com/office/drawing/2014/main" id="{D6513F8A-AEDA-478E-AFC4-8DB73537882B}"/>
              </a:ext>
            </a:extLst>
          </p:cNvPr>
          <p:cNvCxnSpPr>
            <a:cxnSpLocks/>
          </p:cNvCxnSpPr>
          <p:nvPr/>
        </p:nvCxnSpPr>
        <p:spPr>
          <a:xfrm>
            <a:off x="5539942" y="2303735"/>
            <a:ext cx="5038" cy="1334625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cteur droit avec flèche 77">
            <a:extLst>
              <a:ext uri="{FF2B5EF4-FFF2-40B4-BE49-F238E27FC236}">
                <a16:creationId xmlns:a16="http://schemas.microsoft.com/office/drawing/2014/main" id="{8472F727-D63E-4513-9A3D-B201CBF86D5F}"/>
              </a:ext>
            </a:extLst>
          </p:cNvPr>
          <p:cNvCxnSpPr>
            <a:cxnSpLocks/>
          </p:cNvCxnSpPr>
          <p:nvPr/>
        </p:nvCxnSpPr>
        <p:spPr>
          <a:xfrm flipH="1">
            <a:off x="985289" y="2300865"/>
            <a:ext cx="29181" cy="1325707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 72">
            <a:extLst>
              <a:ext uri="{FF2B5EF4-FFF2-40B4-BE49-F238E27FC236}">
                <a16:creationId xmlns:a16="http://schemas.microsoft.com/office/drawing/2014/main" id="{5D2AE9F0-D92B-4C47-9181-C43B5497A985}"/>
              </a:ext>
            </a:extLst>
          </p:cNvPr>
          <p:cNvSpPr/>
          <p:nvPr/>
        </p:nvSpPr>
        <p:spPr>
          <a:xfrm>
            <a:off x="633181" y="3011024"/>
            <a:ext cx="790498" cy="41763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LSA</a:t>
            </a:r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780CE141-8A8F-4C55-85DD-8436E8FF0FEC}"/>
              </a:ext>
            </a:extLst>
          </p:cNvPr>
          <p:cNvSpPr/>
          <p:nvPr/>
        </p:nvSpPr>
        <p:spPr>
          <a:xfrm>
            <a:off x="5117009" y="3025780"/>
            <a:ext cx="790498" cy="41763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LSA</a:t>
            </a:r>
          </a:p>
        </p:txBody>
      </p:sp>
      <p:sp>
        <p:nvSpPr>
          <p:cNvPr id="34" name="Ellipse 33">
            <a:extLst>
              <a:ext uri="{FF2B5EF4-FFF2-40B4-BE49-F238E27FC236}">
                <a16:creationId xmlns:a16="http://schemas.microsoft.com/office/drawing/2014/main" id="{14B6A797-C125-4188-8048-988A8B7B924D}"/>
              </a:ext>
            </a:extLst>
          </p:cNvPr>
          <p:cNvSpPr/>
          <p:nvPr/>
        </p:nvSpPr>
        <p:spPr>
          <a:xfrm>
            <a:off x="2893976" y="1611345"/>
            <a:ext cx="765820" cy="704179"/>
          </a:xfrm>
          <a:prstGeom prst="ellipse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Agent</a:t>
            </a:r>
          </a:p>
        </p:txBody>
      </p:sp>
      <p:sp>
        <p:nvSpPr>
          <p:cNvPr id="104" name="Ellipse 103">
            <a:extLst>
              <a:ext uri="{FF2B5EF4-FFF2-40B4-BE49-F238E27FC236}">
                <a16:creationId xmlns:a16="http://schemas.microsoft.com/office/drawing/2014/main" id="{D45EB50A-4BD0-4EA8-A040-D3ABD07F7CBA}"/>
              </a:ext>
            </a:extLst>
          </p:cNvPr>
          <p:cNvSpPr/>
          <p:nvPr/>
        </p:nvSpPr>
        <p:spPr>
          <a:xfrm>
            <a:off x="5162089" y="1612435"/>
            <a:ext cx="765820" cy="704179"/>
          </a:xfrm>
          <a:prstGeom prst="ellipse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Agent</a:t>
            </a:r>
          </a:p>
        </p:txBody>
      </p:sp>
      <p:sp>
        <p:nvSpPr>
          <p:cNvPr id="106" name="Ellipse 105">
            <a:extLst>
              <a:ext uri="{FF2B5EF4-FFF2-40B4-BE49-F238E27FC236}">
                <a16:creationId xmlns:a16="http://schemas.microsoft.com/office/drawing/2014/main" id="{70E51F38-3F05-4C31-AAE3-23432FE0B7E0}"/>
              </a:ext>
            </a:extLst>
          </p:cNvPr>
          <p:cNvSpPr/>
          <p:nvPr/>
        </p:nvSpPr>
        <p:spPr>
          <a:xfrm>
            <a:off x="660839" y="1613209"/>
            <a:ext cx="765820" cy="704179"/>
          </a:xfrm>
          <a:prstGeom prst="ellipse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Agent</a:t>
            </a:r>
          </a:p>
        </p:txBody>
      </p:sp>
      <p:sp>
        <p:nvSpPr>
          <p:cNvPr id="107" name="ZoneTexte 106">
            <a:extLst>
              <a:ext uri="{FF2B5EF4-FFF2-40B4-BE49-F238E27FC236}">
                <a16:creationId xmlns:a16="http://schemas.microsoft.com/office/drawing/2014/main" id="{58526662-12F0-4430-B445-AEFEEB13F61D}"/>
              </a:ext>
            </a:extLst>
          </p:cNvPr>
          <p:cNvSpPr txBox="1"/>
          <p:nvPr/>
        </p:nvSpPr>
        <p:spPr>
          <a:xfrm>
            <a:off x="6423286" y="1611345"/>
            <a:ext cx="1822575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100" dirty="0"/>
              <a:t>partie du modèle à adapter pour le projet du stage</a:t>
            </a:r>
          </a:p>
        </p:txBody>
      </p:sp>
      <p:pic>
        <p:nvPicPr>
          <p:cNvPr id="123" name="Image 122">
            <a:extLst>
              <a:ext uri="{FF2B5EF4-FFF2-40B4-BE49-F238E27FC236}">
                <a16:creationId xmlns:a16="http://schemas.microsoft.com/office/drawing/2014/main" id="{6C784887-DE01-4213-BDE8-3D00451DFB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04620" y="4425738"/>
            <a:ext cx="211514" cy="190363"/>
          </a:xfrm>
          <a:prstGeom prst="rect">
            <a:avLst/>
          </a:prstGeom>
        </p:spPr>
      </p:pic>
      <p:pic>
        <p:nvPicPr>
          <p:cNvPr id="124" name="Image 123">
            <a:extLst>
              <a:ext uri="{FF2B5EF4-FFF2-40B4-BE49-F238E27FC236}">
                <a16:creationId xmlns:a16="http://schemas.microsoft.com/office/drawing/2014/main" id="{F8ECAE1A-8D55-465E-A196-A185C29620A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04620" y="4697496"/>
            <a:ext cx="211514" cy="219975"/>
          </a:xfrm>
          <a:prstGeom prst="rect">
            <a:avLst/>
          </a:prstGeom>
        </p:spPr>
      </p:pic>
      <p:pic>
        <p:nvPicPr>
          <p:cNvPr id="128" name="Image 127">
            <a:extLst>
              <a:ext uri="{FF2B5EF4-FFF2-40B4-BE49-F238E27FC236}">
                <a16:creationId xmlns:a16="http://schemas.microsoft.com/office/drawing/2014/main" id="{43F52165-D581-41F8-A303-A65F02BA635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04620" y="4998866"/>
            <a:ext cx="211514" cy="219975"/>
          </a:xfrm>
          <a:prstGeom prst="rect">
            <a:avLst/>
          </a:prstGeom>
        </p:spPr>
      </p:pic>
      <p:sp>
        <p:nvSpPr>
          <p:cNvPr id="74" name="Rectangle : coins arrondis 73">
            <a:extLst>
              <a:ext uri="{FF2B5EF4-FFF2-40B4-BE49-F238E27FC236}">
                <a16:creationId xmlns:a16="http://schemas.microsoft.com/office/drawing/2014/main" id="{D448D246-502B-417D-BB12-C50C3B8E2615}"/>
              </a:ext>
            </a:extLst>
          </p:cNvPr>
          <p:cNvSpPr/>
          <p:nvPr/>
        </p:nvSpPr>
        <p:spPr>
          <a:xfrm>
            <a:off x="241279" y="1091379"/>
            <a:ext cx="6182007" cy="1727321"/>
          </a:xfrm>
          <a:prstGeom prst="round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8" name="Titre 1">
            <a:extLst>
              <a:ext uri="{FF2B5EF4-FFF2-40B4-BE49-F238E27FC236}">
                <a16:creationId xmlns:a16="http://schemas.microsoft.com/office/drawing/2014/main" id="{05F06AEA-14B3-4FBF-9F15-7961DBF7B040}"/>
              </a:ext>
            </a:extLst>
          </p:cNvPr>
          <p:cNvSpPr txBox="1">
            <a:spLocks/>
          </p:cNvSpPr>
          <p:nvPr/>
        </p:nvSpPr>
        <p:spPr>
          <a:xfrm>
            <a:off x="687527" y="218308"/>
            <a:ext cx="4537914" cy="44839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76809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4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400" b="1" dirty="0"/>
              <a:t>Modèle de coordination de SAPERE</a:t>
            </a:r>
          </a:p>
        </p:txBody>
      </p:sp>
      <p:pic>
        <p:nvPicPr>
          <p:cNvPr id="43" name="Image 42">
            <a:extLst>
              <a:ext uri="{FF2B5EF4-FFF2-40B4-BE49-F238E27FC236}">
                <a16:creationId xmlns:a16="http://schemas.microsoft.com/office/drawing/2014/main" id="{EEB2CE11-B5A6-4DFD-AE16-369F569E5B7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2503" y="7296"/>
            <a:ext cx="569919" cy="780681"/>
          </a:xfrm>
          <a:prstGeom prst="rect">
            <a:avLst/>
          </a:prstGeom>
        </p:spPr>
      </p:pic>
      <p:sp>
        <p:nvSpPr>
          <p:cNvPr id="48" name="ZoneTexte 47">
            <a:extLst>
              <a:ext uri="{FF2B5EF4-FFF2-40B4-BE49-F238E27FC236}">
                <a16:creationId xmlns:a16="http://schemas.microsoft.com/office/drawing/2014/main" id="{590DBE93-320A-4FE0-864A-41C29C549875}"/>
              </a:ext>
            </a:extLst>
          </p:cNvPr>
          <p:cNvSpPr txBox="1"/>
          <p:nvPr/>
        </p:nvSpPr>
        <p:spPr>
          <a:xfrm>
            <a:off x="1668216" y="801607"/>
            <a:ext cx="182257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100" dirty="0"/>
              <a:t>Systèmes hétérogènes</a:t>
            </a:r>
          </a:p>
        </p:txBody>
      </p:sp>
      <p:sp>
        <p:nvSpPr>
          <p:cNvPr id="49" name="Espace réservé du numéro de diapositive 1">
            <a:extLst>
              <a:ext uri="{FF2B5EF4-FFF2-40B4-BE49-F238E27FC236}">
                <a16:creationId xmlns:a16="http://schemas.microsoft.com/office/drawing/2014/main" id="{323008CE-AD83-43A6-A4CB-86A6B2EB98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93406" y="5420073"/>
            <a:ext cx="471491" cy="281449"/>
          </a:xfrm>
        </p:spPr>
        <p:txBody>
          <a:bodyPr/>
          <a:lstStyle/>
          <a:p>
            <a:fld id="{211527CB-DA45-4494-8092-3F008ECA875E}" type="slidenum">
              <a:rPr lang="fr-FR" smtClean="0"/>
              <a:t>6</a:t>
            </a:fld>
            <a:endParaRPr lang="fr-FR" dirty="0"/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010156E7-2495-4AF6-816F-834E6EB47392}"/>
              </a:ext>
            </a:extLst>
          </p:cNvPr>
          <p:cNvSpPr txBox="1"/>
          <p:nvPr/>
        </p:nvSpPr>
        <p:spPr>
          <a:xfrm>
            <a:off x="6398170" y="5040406"/>
            <a:ext cx="2166453" cy="3499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[</a:t>
            </a:r>
            <a:r>
              <a:rPr lang="en-US" sz="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Houssem</a:t>
            </a:r>
            <a:r>
              <a:rPr lang="en-US" sz="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Ben </a:t>
            </a:r>
            <a:r>
              <a:rPr lang="en-US" sz="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Mahfoudh</a:t>
            </a:r>
            <a:r>
              <a:rPr lang="en-US" sz="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“Learning-based coordination model for spontaneous… (2020)]</a:t>
            </a:r>
            <a:endParaRPr lang="fr-FR" sz="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26618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Image 76">
            <a:extLst>
              <a:ext uri="{FF2B5EF4-FFF2-40B4-BE49-F238E27FC236}">
                <a16:creationId xmlns:a16="http://schemas.microsoft.com/office/drawing/2014/main" id="{B11C746E-7782-4401-AB6A-F1145C183C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14633"/>
            <a:ext cx="342900" cy="400050"/>
          </a:xfrm>
          <a:prstGeom prst="rect">
            <a:avLst/>
          </a:prstGeom>
        </p:spPr>
      </p:pic>
      <p:pic>
        <p:nvPicPr>
          <p:cNvPr id="78" name="Image 77">
            <a:extLst>
              <a:ext uri="{FF2B5EF4-FFF2-40B4-BE49-F238E27FC236}">
                <a16:creationId xmlns:a16="http://schemas.microsoft.com/office/drawing/2014/main" id="{32F568CC-03B2-4397-8BD7-576E5097B5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1827" y="340965"/>
            <a:ext cx="2864331" cy="840735"/>
          </a:xfrm>
          <a:prstGeom prst="rect">
            <a:avLst/>
          </a:prstGeom>
        </p:spPr>
      </p:pic>
      <p:cxnSp>
        <p:nvCxnSpPr>
          <p:cNvPr id="80" name="Connecteur droit 79">
            <a:extLst>
              <a:ext uri="{FF2B5EF4-FFF2-40B4-BE49-F238E27FC236}">
                <a16:creationId xmlns:a16="http://schemas.microsoft.com/office/drawing/2014/main" id="{DB2A1362-2D47-43D3-9516-AD0F66796209}"/>
              </a:ext>
            </a:extLst>
          </p:cNvPr>
          <p:cNvCxnSpPr/>
          <p:nvPr/>
        </p:nvCxnSpPr>
        <p:spPr>
          <a:xfrm>
            <a:off x="0" y="807931"/>
            <a:ext cx="8567738" cy="0"/>
          </a:xfrm>
          <a:prstGeom prst="line">
            <a:avLst/>
          </a:prstGeom>
          <a:ln w="25400">
            <a:solidFill>
              <a:srgbClr val="00B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94" name="Rectangle 93">
            <a:extLst>
              <a:ext uri="{FF2B5EF4-FFF2-40B4-BE49-F238E27FC236}">
                <a16:creationId xmlns:a16="http://schemas.microsoft.com/office/drawing/2014/main" id="{49387426-C496-443C-B7F4-A54B1BE24E8D}"/>
              </a:ext>
            </a:extLst>
          </p:cNvPr>
          <p:cNvSpPr/>
          <p:nvPr/>
        </p:nvSpPr>
        <p:spPr>
          <a:xfrm>
            <a:off x="212395" y="2702366"/>
            <a:ext cx="8195563" cy="133454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254" dirty="0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6F0C707-9D0F-45BC-B605-5A559518C33D}"/>
              </a:ext>
            </a:extLst>
          </p:cNvPr>
          <p:cNvSpPr/>
          <p:nvPr/>
        </p:nvSpPr>
        <p:spPr>
          <a:xfrm>
            <a:off x="314058" y="2838100"/>
            <a:ext cx="535669" cy="280289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700" dirty="0">
                <a:solidFill>
                  <a:schemeClr val="tx1"/>
                </a:solidFill>
              </a:rPr>
              <a:t>LSA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A393EA90-B11C-4D1E-AD82-8DAD65B48431}"/>
              </a:ext>
            </a:extLst>
          </p:cNvPr>
          <p:cNvSpPr/>
          <p:nvPr/>
        </p:nvSpPr>
        <p:spPr>
          <a:xfrm>
            <a:off x="312536" y="2002365"/>
            <a:ext cx="537191" cy="56323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700" dirty="0">
                <a:solidFill>
                  <a:schemeClr val="tx1"/>
                </a:solidFill>
              </a:rPr>
              <a:t>Agent </a:t>
            </a:r>
            <a:r>
              <a:rPr lang="fr-FR" sz="700" dirty="0" err="1">
                <a:solidFill>
                  <a:schemeClr val="tx1"/>
                </a:solidFill>
              </a:rPr>
              <a:t>consom-mateur</a:t>
            </a:r>
            <a:r>
              <a:rPr lang="fr-FR" sz="700" dirty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fr-FR" sz="7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306B3003-27AA-4553-8635-94B3A1315E50}"/>
              </a:ext>
            </a:extLst>
          </p:cNvPr>
          <p:cNvSpPr/>
          <p:nvPr/>
        </p:nvSpPr>
        <p:spPr>
          <a:xfrm>
            <a:off x="2554758" y="2007331"/>
            <a:ext cx="465524" cy="55628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700" dirty="0">
                <a:solidFill>
                  <a:schemeClr val="tx1"/>
                </a:solidFill>
              </a:rPr>
              <a:t>Agent contrat</a:t>
            </a:r>
          </a:p>
          <a:p>
            <a:pPr algn="ctr"/>
            <a:r>
              <a:rPr lang="fr-FR" sz="7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FE0D0476-0F7D-4315-A7FE-880D624B888B}"/>
              </a:ext>
            </a:extLst>
          </p:cNvPr>
          <p:cNvSpPr/>
          <p:nvPr/>
        </p:nvSpPr>
        <p:spPr>
          <a:xfrm>
            <a:off x="4463155" y="2009688"/>
            <a:ext cx="623423" cy="55821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700" dirty="0">
                <a:solidFill>
                  <a:schemeClr val="tx1"/>
                </a:solidFill>
              </a:rPr>
              <a:t>Agent  producteur 1</a:t>
            </a:r>
          </a:p>
        </p:txBody>
      </p:sp>
      <p:cxnSp>
        <p:nvCxnSpPr>
          <p:cNvPr id="162" name="Connecteur droit avec flèche 161">
            <a:extLst>
              <a:ext uri="{FF2B5EF4-FFF2-40B4-BE49-F238E27FC236}">
                <a16:creationId xmlns:a16="http://schemas.microsoft.com/office/drawing/2014/main" id="{2CA3B4BD-D282-4E1B-AF8C-EA3A7A04FB89}"/>
              </a:ext>
            </a:extLst>
          </p:cNvPr>
          <p:cNvCxnSpPr>
            <a:cxnSpLocks/>
          </p:cNvCxnSpPr>
          <p:nvPr/>
        </p:nvCxnSpPr>
        <p:spPr>
          <a:xfrm flipV="1">
            <a:off x="581131" y="3314192"/>
            <a:ext cx="7375770" cy="4197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eur droit avec flèche 74">
            <a:extLst>
              <a:ext uri="{FF2B5EF4-FFF2-40B4-BE49-F238E27FC236}">
                <a16:creationId xmlns:a16="http://schemas.microsoft.com/office/drawing/2014/main" id="{E120E0C3-D42B-45A9-8DD4-5196EAA2A072}"/>
              </a:ext>
            </a:extLst>
          </p:cNvPr>
          <p:cNvCxnSpPr>
            <a:cxnSpLocks/>
          </p:cNvCxnSpPr>
          <p:nvPr/>
        </p:nvCxnSpPr>
        <p:spPr>
          <a:xfrm>
            <a:off x="586802" y="3127143"/>
            <a:ext cx="0" cy="184884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eur droit avec flèche 65">
            <a:extLst>
              <a:ext uri="{FF2B5EF4-FFF2-40B4-BE49-F238E27FC236}">
                <a16:creationId xmlns:a16="http://schemas.microsoft.com/office/drawing/2014/main" id="{60CC5826-F621-4E00-A5F9-48B3E83CF5C8}"/>
              </a:ext>
            </a:extLst>
          </p:cNvPr>
          <p:cNvCxnSpPr>
            <a:cxnSpLocks/>
            <a:stCxn id="88" idx="2"/>
            <a:endCxn id="4" idx="0"/>
          </p:cNvCxnSpPr>
          <p:nvPr/>
        </p:nvCxnSpPr>
        <p:spPr>
          <a:xfrm>
            <a:off x="581132" y="2565597"/>
            <a:ext cx="761" cy="272503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onnecteur droit avec flèche 75">
            <a:extLst>
              <a:ext uri="{FF2B5EF4-FFF2-40B4-BE49-F238E27FC236}">
                <a16:creationId xmlns:a16="http://schemas.microsoft.com/office/drawing/2014/main" id="{839D3A24-A775-451C-9F26-6C7A3ED2C00C}"/>
              </a:ext>
            </a:extLst>
          </p:cNvPr>
          <p:cNvCxnSpPr>
            <a:cxnSpLocks/>
            <a:stCxn id="121" idx="2"/>
          </p:cNvCxnSpPr>
          <p:nvPr/>
        </p:nvCxnSpPr>
        <p:spPr>
          <a:xfrm>
            <a:off x="2787520" y="2563619"/>
            <a:ext cx="10002" cy="754769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necteur droit avec flèche 81">
            <a:extLst>
              <a:ext uri="{FF2B5EF4-FFF2-40B4-BE49-F238E27FC236}">
                <a16:creationId xmlns:a16="http://schemas.microsoft.com/office/drawing/2014/main" id="{A7FCA681-08B8-4957-8C68-F2501D1DA46B}"/>
              </a:ext>
            </a:extLst>
          </p:cNvPr>
          <p:cNvCxnSpPr>
            <a:cxnSpLocks/>
            <a:stCxn id="140" idx="2"/>
          </p:cNvCxnSpPr>
          <p:nvPr/>
        </p:nvCxnSpPr>
        <p:spPr>
          <a:xfrm>
            <a:off x="4774867" y="2567906"/>
            <a:ext cx="7631" cy="761434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necteur droit avec flèche 82">
            <a:extLst>
              <a:ext uri="{FF2B5EF4-FFF2-40B4-BE49-F238E27FC236}">
                <a16:creationId xmlns:a16="http://schemas.microsoft.com/office/drawing/2014/main" id="{3DF07096-CC51-43D4-8A50-43A4729D5C56}"/>
              </a:ext>
            </a:extLst>
          </p:cNvPr>
          <p:cNvCxnSpPr>
            <a:cxnSpLocks/>
          </p:cNvCxnSpPr>
          <p:nvPr/>
        </p:nvCxnSpPr>
        <p:spPr>
          <a:xfrm>
            <a:off x="7247396" y="2560901"/>
            <a:ext cx="0" cy="757487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necteur droit avec flèche 83">
            <a:extLst>
              <a:ext uri="{FF2B5EF4-FFF2-40B4-BE49-F238E27FC236}">
                <a16:creationId xmlns:a16="http://schemas.microsoft.com/office/drawing/2014/main" id="{3725C0CB-3333-4054-8576-DF214B5CB676}"/>
              </a:ext>
            </a:extLst>
          </p:cNvPr>
          <p:cNvCxnSpPr>
            <a:cxnSpLocks/>
          </p:cNvCxnSpPr>
          <p:nvPr/>
        </p:nvCxnSpPr>
        <p:spPr>
          <a:xfrm>
            <a:off x="7940322" y="2570930"/>
            <a:ext cx="16579" cy="741097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15B37877-7C7C-43F0-8B5A-AEE72A0C0AD3}"/>
              </a:ext>
            </a:extLst>
          </p:cNvPr>
          <p:cNvSpPr/>
          <p:nvPr/>
        </p:nvSpPr>
        <p:spPr>
          <a:xfrm>
            <a:off x="4463156" y="2834431"/>
            <a:ext cx="627702" cy="27537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700" dirty="0">
                <a:solidFill>
                  <a:schemeClr val="tx1"/>
                </a:solidFill>
              </a:rPr>
              <a:t>LSA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8C5EFAF-4C6A-4BBB-9086-6E254FEE15FF}"/>
              </a:ext>
            </a:extLst>
          </p:cNvPr>
          <p:cNvSpPr/>
          <p:nvPr/>
        </p:nvSpPr>
        <p:spPr>
          <a:xfrm>
            <a:off x="2549763" y="2834431"/>
            <a:ext cx="455754" cy="288642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700" dirty="0">
                <a:solidFill>
                  <a:schemeClr val="tx1"/>
                </a:solidFill>
              </a:rPr>
              <a:t>LSA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A6F29104-A788-4E05-8FBE-37A87B0091E1}"/>
              </a:ext>
            </a:extLst>
          </p:cNvPr>
          <p:cNvSpPr/>
          <p:nvPr/>
        </p:nvSpPr>
        <p:spPr>
          <a:xfrm>
            <a:off x="6920307" y="2841385"/>
            <a:ext cx="627701" cy="280289"/>
          </a:xfrm>
          <a:prstGeom prst="rect">
            <a:avLst/>
          </a:prstGeom>
          <a:solidFill>
            <a:srgbClr val="FF5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dirty="0">
                <a:solidFill>
                  <a:schemeClr val="tx1"/>
                </a:solidFill>
              </a:rPr>
              <a:t>LSA</a:t>
            </a: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8EF63786-237B-46F8-82A2-6E2D711E3248}"/>
              </a:ext>
            </a:extLst>
          </p:cNvPr>
          <p:cNvSpPr/>
          <p:nvPr/>
        </p:nvSpPr>
        <p:spPr>
          <a:xfrm>
            <a:off x="5163688" y="2009688"/>
            <a:ext cx="638825" cy="55821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700" dirty="0">
                <a:solidFill>
                  <a:schemeClr val="tx1"/>
                </a:solidFill>
              </a:rPr>
              <a:t>Agent  producteur 2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212A5B61-C3FD-4C79-9C63-39E2DD5F67DD}"/>
              </a:ext>
            </a:extLst>
          </p:cNvPr>
          <p:cNvSpPr/>
          <p:nvPr/>
        </p:nvSpPr>
        <p:spPr>
          <a:xfrm>
            <a:off x="7602456" y="2840477"/>
            <a:ext cx="712027" cy="28119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dirty="0">
                <a:solidFill>
                  <a:schemeClr val="tx1"/>
                </a:solidFill>
              </a:rPr>
              <a:t>LSA</a:t>
            </a:r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373E38E8-30D0-48C2-B479-0068767724CD}"/>
              </a:ext>
            </a:extLst>
          </p:cNvPr>
          <p:cNvSpPr/>
          <p:nvPr/>
        </p:nvSpPr>
        <p:spPr>
          <a:xfrm>
            <a:off x="907157" y="2002365"/>
            <a:ext cx="537191" cy="56323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700" dirty="0">
                <a:solidFill>
                  <a:schemeClr val="tx1"/>
                </a:solidFill>
              </a:rPr>
              <a:t>Agent </a:t>
            </a:r>
            <a:r>
              <a:rPr lang="fr-FR" sz="700" dirty="0" err="1">
                <a:solidFill>
                  <a:schemeClr val="tx1"/>
                </a:solidFill>
              </a:rPr>
              <a:t>consom-mateur</a:t>
            </a:r>
            <a:r>
              <a:rPr lang="fr-FR" sz="700" dirty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fr-FR" sz="7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94F4B4A3-D376-436E-B196-CCA249EE1F04}"/>
              </a:ext>
            </a:extLst>
          </p:cNvPr>
          <p:cNvSpPr/>
          <p:nvPr/>
        </p:nvSpPr>
        <p:spPr>
          <a:xfrm>
            <a:off x="6221593" y="2018188"/>
            <a:ext cx="623720" cy="55628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700" dirty="0">
                <a:solidFill>
                  <a:schemeClr val="tx1"/>
                </a:solidFill>
              </a:rPr>
              <a:t>Agent  producteur M</a:t>
            </a:r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4F75C158-AA5C-4097-9211-7DA5F7C62859}"/>
              </a:ext>
            </a:extLst>
          </p:cNvPr>
          <p:cNvSpPr/>
          <p:nvPr/>
        </p:nvSpPr>
        <p:spPr>
          <a:xfrm>
            <a:off x="3099468" y="2007834"/>
            <a:ext cx="465524" cy="55628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700" dirty="0">
                <a:solidFill>
                  <a:schemeClr val="tx1"/>
                </a:solidFill>
              </a:rPr>
              <a:t>Agent contrat</a:t>
            </a:r>
          </a:p>
          <a:p>
            <a:pPr algn="ctr"/>
            <a:r>
              <a:rPr lang="fr-FR" sz="7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2070AE30-3275-4AD5-81A9-E08510E0F485}"/>
              </a:ext>
            </a:extLst>
          </p:cNvPr>
          <p:cNvSpPr/>
          <p:nvPr/>
        </p:nvSpPr>
        <p:spPr>
          <a:xfrm>
            <a:off x="3920521" y="2011618"/>
            <a:ext cx="465524" cy="55628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700" dirty="0">
                <a:solidFill>
                  <a:schemeClr val="tx1"/>
                </a:solidFill>
              </a:rPr>
              <a:t>Agent contrat</a:t>
            </a:r>
          </a:p>
          <a:p>
            <a:pPr algn="ctr"/>
            <a:r>
              <a:rPr lang="fr-FR" sz="700" dirty="0">
                <a:solidFill>
                  <a:schemeClr val="tx1"/>
                </a:solidFill>
              </a:rPr>
              <a:t>N</a:t>
            </a:r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62AC9933-DE4B-4F9C-A9D5-B251815C2089}"/>
              </a:ext>
            </a:extLst>
          </p:cNvPr>
          <p:cNvSpPr/>
          <p:nvPr/>
        </p:nvSpPr>
        <p:spPr>
          <a:xfrm>
            <a:off x="1913985" y="2002365"/>
            <a:ext cx="537191" cy="56323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700" dirty="0">
                <a:solidFill>
                  <a:schemeClr val="tx1"/>
                </a:solidFill>
              </a:rPr>
              <a:t>Agent </a:t>
            </a:r>
            <a:r>
              <a:rPr lang="fr-FR" sz="700" dirty="0" err="1">
                <a:solidFill>
                  <a:schemeClr val="tx1"/>
                </a:solidFill>
              </a:rPr>
              <a:t>consom-mateur</a:t>
            </a:r>
            <a:r>
              <a:rPr lang="fr-FR" sz="700" dirty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fr-FR" sz="700" dirty="0">
                <a:solidFill>
                  <a:schemeClr val="tx1"/>
                </a:solidFill>
              </a:rPr>
              <a:t>N</a:t>
            </a:r>
          </a:p>
        </p:txBody>
      </p:sp>
      <p:cxnSp>
        <p:nvCxnSpPr>
          <p:cNvPr id="143" name="Connecteur droit avec flèche 142">
            <a:extLst>
              <a:ext uri="{FF2B5EF4-FFF2-40B4-BE49-F238E27FC236}">
                <a16:creationId xmlns:a16="http://schemas.microsoft.com/office/drawing/2014/main" id="{A9FCD9AF-AA1B-4AC7-8647-DE63FB2B1AD7}"/>
              </a:ext>
            </a:extLst>
          </p:cNvPr>
          <p:cNvCxnSpPr>
            <a:cxnSpLocks/>
            <a:stCxn id="113" idx="2"/>
          </p:cNvCxnSpPr>
          <p:nvPr/>
        </p:nvCxnSpPr>
        <p:spPr>
          <a:xfrm>
            <a:off x="5483101" y="2567906"/>
            <a:ext cx="1142" cy="750482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Connecteur droit avec flèche 143">
            <a:extLst>
              <a:ext uri="{FF2B5EF4-FFF2-40B4-BE49-F238E27FC236}">
                <a16:creationId xmlns:a16="http://schemas.microsoft.com/office/drawing/2014/main" id="{0D839F7B-9DFD-450B-AB07-AF7F33C91D26}"/>
              </a:ext>
            </a:extLst>
          </p:cNvPr>
          <p:cNvCxnSpPr>
            <a:cxnSpLocks/>
          </p:cNvCxnSpPr>
          <p:nvPr/>
        </p:nvCxnSpPr>
        <p:spPr>
          <a:xfrm>
            <a:off x="6502471" y="2579295"/>
            <a:ext cx="0" cy="739094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Rectangle 138">
            <a:extLst>
              <a:ext uri="{FF2B5EF4-FFF2-40B4-BE49-F238E27FC236}">
                <a16:creationId xmlns:a16="http://schemas.microsoft.com/office/drawing/2014/main" id="{C44E0E33-8B4F-46E9-82CE-E6A26E238C58}"/>
              </a:ext>
            </a:extLst>
          </p:cNvPr>
          <p:cNvSpPr/>
          <p:nvPr/>
        </p:nvSpPr>
        <p:spPr>
          <a:xfrm>
            <a:off x="5159154" y="2838307"/>
            <a:ext cx="627702" cy="27537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700" dirty="0">
                <a:solidFill>
                  <a:schemeClr val="tx1"/>
                </a:solidFill>
              </a:rPr>
              <a:t>LSA</a:t>
            </a:r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06B5C44D-4D3C-45F7-9A11-5509CBC0A3D8}"/>
              </a:ext>
            </a:extLst>
          </p:cNvPr>
          <p:cNvSpPr/>
          <p:nvPr/>
        </p:nvSpPr>
        <p:spPr>
          <a:xfrm>
            <a:off x="6210801" y="2840241"/>
            <a:ext cx="627702" cy="27537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700" dirty="0">
                <a:solidFill>
                  <a:schemeClr val="tx1"/>
                </a:solidFill>
              </a:rPr>
              <a:t>LSA</a:t>
            </a:r>
          </a:p>
        </p:txBody>
      </p:sp>
      <p:cxnSp>
        <p:nvCxnSpPr>
          <p:cNvPr id="147" name="Connecteur droit avec flèche 146">
            <a:extLst>
              <a:ext uri="{FF2B5EF4-FFF2-40B4-BE49-F238E27FC236}">
                <a16:creationId xmlns:a16="http://schemas.microsoft.com/office/drawing/2014/main" id="{E70F8CD5-2332-4895-86AA-112CC6F746F1}"/>
              </a:ext>
            </a:extLst>
          </p:cNvPr>
          <p:cNvCxnSpPr>
            <a:cxnSpLocks/>
          </p:cNvCxnSpPr>
          <p:nvPr/>
        </p:nvCxnSpPr>
        <p:spPr>
          <a:xfrm>
            <a:off x="3318374" y="2574476"/>
            <a:ext cx="0" cy="737551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Connecteur droit avec flèche 148">
            <a:extLst>
              <a:ext uri="{FF2B5EF4-FFF2-40B4-BE49-F238E27FC236}">
                <a16:creationId xmlns:a16="http://schemas.microsoft.com/office/drawing/2014/main" id="{93F9D431-C494-4583-AB93-A7502E6DC4F1}"/>
              </a:ext>
            </a:extLst>
          </p:cNvPr>
          <p:cNvCxnSpPr>
            <a:cxnSpLocks/>
          </p:cNvCxnSpPr>
          <p:nvPr/>
        </p:nvCxnSpPr>
        <p:spPr>
          <a:xfrm>
            <a:off x="4169171" y="2574476"/>
            <a:ext cx="13343" cy="737551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onnecteur droit avec flèche 149">
            <a:extLst>
              <a:ext uri="{FF2B5EF4-FFF2-40B4-BE49-F238E27FC236}">
                <a16:creationId xmlns:a16="http://schemas.microsoft.com/office/drawing/2014/main" id="{90D80132-4447-4ACB-9129-D6FD46A0B2A9}"/>
              </a:ext>
            </a:extLst>
          </p:cNvPr>
          <p:cNvCxnSpPr>
            <a:cxnSpLocks/>
            <a:stCxn id="138" idx="2"/>
          </p:cNvCxnSpPr>
          <p:nvPr/>
        </p:nvCxnSpPr>
        <p:spPr>
          <a:xfrm>
            <a:off x="2182581" y="2565597"/>
            <a:ext cx="0" cy="752791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Connecteur droit avec flèche 150">
            <a:extLst>
              <a:ext uri="{FF2B5EF4-FFF2-40B4-BE49-F238E27FC236}">
                <a16:creationId xmlns:a16="http://schemas.microsoft.com/office/drawing/2014/main" id="{903623B0-DDAC-433B-AF82-A34D7C65A64C}"/>
              </a:ext>
            </a:extLst>
          </p:cNvPr>
          <p:cNvCxnSpPr>
            <a:cxnSpLocks/>
            <a:stCxn id="129" idx="2"/>
          </p:cNvCxnSpPr>
          <p:nvPr/>
        </p:nvCxnSpPr>
        <p:spPr>
          <a:xfrm>
            <a:off x="1175753" y="2565597"/>
            <a:ext cx="2104" cy="746430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Rectangle 151">
            <a:extLst>
              <a:ext uri="{FF2B5EF4-FFF2-40B4-BE49-F238E27FC236}">
                <a16:creationId xmlns:a16="http://schemas.microsoft.com/office/drawing/2014/main" id="{2BBEB763-8065-496E-9C9D-B3237D02200F}"/>
              </a:ext>
            </a:extLst>
          </p:cNvPr>
          <p:cNvSpPr/>
          <p:nvPr/>
        </p:nvSpPr>
        <p:spPr>
          <a:xfrm>
            <a:off x="908981" y="2838100"/>
            <a:ext cx="535669" cy="280289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700" dirty="0">
                <a:solidFill>
                  <a:schemeClr val="tx1"/>
                </a:solidFill>
              </a:rPr>
              <a:t>LSA</a:t>
            </a:r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780CE141-8A8F-4C55-85DD-8436E8FF0FEC}"/>
              </a:ext>
            </a:extLst>
          </p:cNvPr>
          <p:cNvSpPr/>
          <p:nvPr/>
        </p:nvSpPr>
        <p:spPr>
          <a:xfrm>
            <a:off x="1913985" y="2832950"/>
            <a:ext cx="535669" cy="280289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700" dirty="0">
                <a:solidFill>
                  <a:schemeClr val="tx1"/>
                </a:solidFill>
              </a:rPr>
              <a:t>LSA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CF9FE5B8-401A-4644-A64E-02200B34DCBF}"/>
              </a:ext>
            </a:extLst>
          </p:cNvPr>
          <p:cNvSpPr txBox="1"/>
          <p:nvPr/>
        </p:nvSpPr>
        <p:spPr>
          <a:xfrm>
            <a:off x="1540186" y="2082349"/>
            <a:ext cx="320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…</a:t>
            </a:r>
          </a:p>
        </p:txBody>
      </p:sp>
      <p:sp>
        <p:nvSpPr>
          <p:cNvPr id="155" name="ZoneTexte 154">
            <a:extLst>
              <a:ext uri="{FF2B5EF4-FFF2-40B4-BE49-F238E27FC236}">
                <a16:creationId xmlns:a16="http://schemas.microsoft.com/office/drawing/2014/main" id="{2A365760-C60D-4D1D-9E68-D80E81F5E3E3}"/>
              </a:ext>
            </a:extLst>
          </p:cNvPr>
          <p:cNvSpPr txBox="1"/>
          <p:nvPr/>
        </p:nvSpPr>
        <p:spPr>
          <a:xfrm>
            <a:off x="3541138" y="2082349"/>
            <a:ext cx="320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…</a:t>
            </a:r>
          </a:p>
        </p:txBody>
      </p:sp>
      <p:sp>
        <p:nvSpPr>
          <p:cNvPr id="156" name="ZoneTexte 155">
            <a:extLst>
              <a:ext uri="{FF2B5EF4-FFF2-40B4-BE49-F238E27FC236}">
                <a16:creationId xmlns:a16="http://schemas.microsoft.com/office/drawing/2014/main" id="{0EC68F00-73C2-4C48-9B53-ACB00BCBAF62}"/>
              </a:ext>
            </a:extLst>
          </p:cNvPr>
          <p:cNvSpPr txBox="1"/>
          <p:nvPr/>
        </p:nvSpPr>
        <p:spPr>
          <a:xfrm>
            <a:off x="5825298" y="2088831"/>
            <a:ext cx="320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…</a:t>
            </a:r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994026A8-9157-4815-B75C-6C8DDEE73A7A}"/>
              </a:ext>
            </a:extLst>
          </p:cNvPr>
          <p:cNvSpPr/>
          <p:nvPr/>
        </p:nvSpPr>
        <p:spPr>
          <a:xfrm>
            <a:off x="3102924" y="2834429"/>
            <a:ext cx="445053" cy="280379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700" dirty="0">
                <a:solidFill>
                  <a:schemeClr val="tx1"/>
                </a:solidFill>
              </a:rPr>
              <a:t>LSA</a:t>
            </a:r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476A1C2A-5CFC-4BF0-B273-F79BE0CADD2C}"/>
              </a:ext>
            </a:extLst>
          </p:cNvPr>
          <p:cNvSpPr/>
          <p:nvPr/>
        </p:nvSpPr>
        <p:spPr>
          <a:xfrm>
            <a:off x="3953512" y="2834430"/>
            <a:ext cx="433808" cy="280379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700" dirty="0">
                <a:solidFill>
                  <a:schemeClr val="tx1"/>
                </a:solidFill>
              </a:rPr>
              <a:t>LSA</a:t>
            </a:r>
          </a:p>
        </p:txBody>
      </p:sp>
      <p:sp>
        <p:nvSpPr>
          <p:cNvPr id="157" name="ZoneTexte 156">
            <a:extLst>
              <a:ext uri="{FF2B5EF4-FFF2-40B4-BE49-F238E27FC236}">
                <a16:creationId xmlns:a16="http://schemas.microsoft.com/office/drawing/2014/main" id="{E23D860E-569E-4823-8E1B-9F3320705BE7}"/>
              </a:ext>
            </a:extLst>
          </p:cNvPr>
          <p:cNvSpPr txBox="1"/>
          <p:nvPr/>
        </p:nvSpPr>
        <p:spPr>
          <a:xfrm>
            <a:off x="1521039" y="2720060"/>
            <a:ext cx="320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…</a:t>
            </a:r>
          </a:p>
        </p:txBody>
      </p:sp>
      <p:sp>
        <p:nvSpPr>
          <p:cNvPr id="158" name="ZoneTexte 157">
            <a:extLst>
              <a:ext uri="{FF2B5EF4-FFF2-40B4-BE49-F238E27FC236}">
                <a16:creationId xmlns:a16="http://schemas.microsoft.com/office/drawing/2014/main" id="{96DCFDDC-B3C3-4077-930B-4671FBF24E42}"/>
              </a:ext>
            </a:extLst>
          </p:cNvPr>
          <p:cNvSpPr txBox="1"/>
          <p:nvPr/>
        </p:nvSpPr>
        <p:spPr>
          <a:xfrm>
            <a:off x="3577179" y="2733283"/>
            <a:ext cx="320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…</a:t>
            </a:r>
          </a:p>
        </p:txBody>
      </p:sp>
      <p:sp>
        <p:nvSpPr>
          <p:cNvPr id="159" name="ZoneTexte 158">
            <a:extLst>
              <a:ext uri="{FF2B5EF4-FFF2-40B4-BE49-F238E27FC236}">
                <a16:creationId xmlns:a16="http://schemas.microsoft.com/office/drawing/2014/main" id="{0F0B4658-CCDF-43C7-ADC4-B937C7A788EB}"/>
              </a:ext>
            </a:extLst>
          </p:cNvPr>
          <p:cNvSpPr txBox="1"/>
          <p:nvPr/>
        </p:nvSpPr>
        <p:spPr>
          <a:xfrm>
            <a:off x="5820274" y="2740477"/>
            <a:ext cx="320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…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959BC6AF-046B-45BD-9388-A5385970D26F}"/>
              </a:ext>
            </a:extLst>
          </p:cNvPr>
          <p:cNvSpPr txBox="1"/>
          <p:nvPr/>
        </p:nvSpPr>
        <p:spPr>
          <a:xfrm>
            <a:off x="914641" y="1404695"/>
            <a:ext cx="11160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/>
              <a:t>Consommateurs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7049381C-EE3A-4DAA-94EB-CC63A91E35BC}"/>
              </a:ext>
            </a:extLst>
          </p:cNvPr>
          <p:cNvSpPr/>
          <p:nvPr/>
        </p:nvSpPr>
        <p:spPr>
          <a:xfrm>
            <a:off x="6203792" y="4075423"/>
            <a:ext cx="2204166" cy="132460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941" dirty="0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82C2358F-61BC-4E0F-96D6-2FC3E6A9EA7A}"/>
              </a:ext>
            </a:extLst>
          </p:cNvPr>
          <p:cNvSpPr/>
          <p:nvPr/>
        </p:nvSpPr>
        <p:spPr>
          <a:xfrm>
            <a:off x="6805792" y="4412041"/>
            <a:ext cx="964701" cy="23083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/>
              <a:t>Bonding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2FF2EE72-A726-426E-BC0D-F722C1591EC4}"/>
              </a:ext>
            </a:extLst>
          </p:cNvPr>
          <p:cNvSpPr/>
          <p:nvPr/>
        </p:nvSpPr>
        <p:spPr>
          <a:xfrm>
            <a:off x="6805792" y="4712136"/>
            <a:ext cx="961926" cy="234143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err="1"/>
              <a:t>Decay</a:t>
            </a:r>
            <a:endParaRPr lang="fr-FR" sz="1100" dirty="0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F0A71D2C-FDCC-4772-82E0-8BF4CBAE6570}"/>
              </a:ext>
            </a:extLst>
          </p:cNvPr>
          <p:cNvSpPr/>
          <p:nvPr/>
        </p:nvSpPr>
        <p:spPr>
          <a:xfrm>
            <a:off x="6808565" y="5019306"/>
            <a:ext cx="961927" cy="234143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err="1"/>
              <a:t>Spreading</a:t>
            </a:r>
            <a:endParaRPr lang="fr-FR" sz="1100" dirty="0"/>
          </a:p>
        </p:txBody>
      </p:sp>
      <p:pic>
        <p:nvPicPr>
          <p:cNvPr id="105" name="Image 104">
            <a:extLst>
              <a:ext uri="{FF2B5EF4-FFF2-40B4-BE49-F238E27FC236}">
                <a16:creationId xmlns:a16="http://schemas.microsoft.com/office/drawing/2014/main" id="{3AB90082-0768-4C27-BC19-C6C47A15F4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4409" y="4828752"/>
            <a:ext cx="101699" cy="90146"/>
          </a:xfrm>
          <a:prstGeom prst="rect">
            <a:avLst/>
          </a:prstGeom>
        </p:spPr>
      </p:pic>
      <p:pic>
        <p:nvPicPr>
          <p:cNvPr id="106" name="Image 105">
            <a:extLst>
              <a:ext uri="{FF2B5EF4-FFF2-40B4-BE49-F238E27FC236}">
                <a16:creationId xmlns:a16="http://schemas.microsoft.com/office/drawing/2014/main" id="{05BB20C7-9908-4149-B822-0810387AD8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4408" y="5133544"/>
            <a:ext cx="101699" cy="90146"/>
          </a:xfrm>
          <a:prstGeom prst="rect">
            <a:avLst/>
          </a:prstGeom>
        </p:spPr>
      </p:pic>
      <p:pic>
        <p:nvPicPr>
          <p:cNvPr id="107" name="Image 106">
            <a:extLst>
              <a:ext uri="{FF2B5EF4-FFF2-40B4-BE49-F238E27FC236}">
                <a16:creationId xmlns:a16="http://schemas.microsoft.com/office/drawing/2014/main" id="{482E23AA-A5AA-4FA5-A7B6-E18A71F8B7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4409" y="4523335"/>
            <a:ext cx="101699" cy="90146"/>
          </a:xfrm>
          <a:prstGeom prst="rect">
            <a:avLst/>
          </a:prstGeom>
        </p:spPr>
      </p:pic>
      <p:sp>
        <p:nvSpPr>
          <p:cNvPr id="109" name="Rectangle 108">
            <a:extLst>
              <a:ext uri="{FF2B5EF4-FFF2-40B4-BE49-F238E27FC236}">
                <a16:creationId xmlns:a16="http://schemas.microsoft.com/office/drawing/2014/main" id="{FAC3E7F2-209E-40D2-B931-62DE5813B862}"/>
              </a:ext>
            </a:extLst>
          </p:cNvPr>
          <p:cNvSpPr/>
          <p:nvPr/>
        </p:nvSpPr>
        <p:spPr>
          <a:xfrm>
            <a:off x="2393414" y="4069073"/>
            <a:ext cx="3780910" cy="132460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941" dirty="0"/>
          </a:p>
        </p:txBody>
      </p:sp>
      <p:pic>
        <p:nvPicPr>
          <p:cNvPr id="110" name="Image 109">
            <a:extLst>
              <a:ext uri="{FF2B5EF4-FFF2-40B4-BE49-F238E27FC236}">
                <a16:creationId xmlns:a16="http://schemas.microsoft.com/office/drawing/2014/main" id="{83F75F1A-FF67-408C-A913-B39314EA11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43823" y="4398538"/>
            <a:ext cx="1906904" cy="663452"/>
          </a:xfrm>
          <a:prstGeom prst="rect">
            <a:avLst/>
          </a:prstGeom>
        </p:spPr>
      </p:pic>
      <p:sp>
        <p:nvSpPr>
          <p:cNvPr id="112" name="Rectangle 111">
            <a:extLst>
              <a:ext uri="{FF2B5EF4-FFF2-40B4-BE49-F238E27FC236}">
                <a16:creationId xmlns:a16="http://schemas.microsoft.com/office/drawing/2014/main" id="{E9C938B8-E9FE-4731-A0BC-EFAB95DC2AC1}"/>
              </a:ext>
            </a:extLst>
          </p:cNvPr>
          <p:cNvSpPr/>
          <p:nvPr/>
        </p:nvSpPr>
        <p:spPr>
          <a:xfrm>
            <a:off x="212395" y="4067963"/>
            <a:ext cx="2141251" cy="132460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941" dirty="0"/>
          </a:p>
        </p:txBody>
      </p:sp>
      <p:sp>
        <p:nvSpPr>
          <p:cNvPr id="114" name="ZoneTexte 113">
            <a:extLst>
              <a:ext uri="{FF2B5EF4-FFF2-40B4-BE49-F238E27FC236}">
                <a16:creationId xmlns:a16="http://schemas.microsoft.com/office/drawing/2014/main" id="{DDB3B756-8704-47D8-B944-E81717C0921D}"/>
              </a:ext>
            </a:extLst>
          </p:cNvPr>
          <p:cNvSpPr txBox="1"/>
          <p:nvPr/>
        </p:nvSpPr>
        <p:spPr>
          <a:xfrm>
            <a:off x="6624022" y="4079342"/>
            <a:ext cx="14627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/>
              <a:t>Lois de coordination</a:t>
            </a:r>
          </a:p>
        </p:txBody>
      </p:sp>
      <p:sp>
        <p:nvSpPr>
          <p:cNvPr id="115" name="ZoneTexte 114">
            <a:extLst>
              <a:ext uri="{FF2B5EF4-FFF2-40B4-BE49-F238E27FC236}">
                <a16:creationId xmlns:a16="http://schemas.microsoft.com/office/drawing/2014/main" id="{0C674BF1-DEE4-42A5-B67C-B2028CAF9D38}"/>
              </a:ext>
            </a:extLst>
          </p:cNvPr>
          <p:cNvSpPr txBox="1"/>
          <p:nvPr/>
        </p:nvSpPr>
        <p:spPr>
          <a:xfrm>
            <a:off x="782892" y="4064216"/>
            <a:ext cx="139968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/>
              <a:t>Opérations sur LSA</a:t>
            </a:r>
          </a:p>
        </p:txBody>
      </p:sp>
      <p:sp>
        <p:nvSpPr>
          <p:cNvPr id="116" name="ZoneTexte 115">
            <a:extLst>
              <a:ext uri="{FF2B5EF4-FFF2-40B4-BE49-F238E27FC236}">
                <a16:creationId xmlns:a16="http://schemas.microsoft.com/office/drawing/2014/main" id="{D6F73BB1-2739-4867-9C60-B31D03C0D599}"/>
              </a:ext>
            </a:extLst>
          </p:cNvPr>
          <p:cNvSpPr txBox="1"/>
          <p:nvPr/>
        </p:nvSpPr>
        <p:spPr>
          <a:xfrm>
            <a:off x="3349899" y="3585701"/>
            <a:ext cx="15388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>
                <a:solidFill>
                  <a:schemeClr val="tx1"/>
                </a:solidFill>
              </a:rPr>
              <a:t>ESPACE DE TUPLES</a:t>
            </a:r>
          </a:p>
        </p:txBody>
      </p:sp>
      <p:pic>
        <p:nvPicPr>
          <p:cNvPr id="120" name="Image 119">
            <a:extLst>
              <a:ext uri="{FF2B5EF4-FFF2-40B4-BE49-F238E27FC236}">
                <a16:creationId xmlns:a16="http://schemas.microsoft.com/office/drawing/2014/main" id="{A01B0A29-DC6B-4EA6-B227-C8F0D2D6C5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34213" y="4404099"/>
            <a:ext cx="285750" cy="257175"/>
          </a:xfrm>
          <a:prstGeom prst="rect">
            <a:avLst/>
          </a:prstGeom>
        </p:spPr>
      </p:pic>
      <p:pic>
        <p:nvPicPr>
          <p:cNvPr id="122" name="Image 121">
            <a:extLst>
              <a:ext uri="{FF2B5EF4-FFF2-40B4-BE49-F238E27FC236}">
                <a16:creationId xmlns:a16="http://schemas.microsoft.com/office/drawing/2014/main" id="{8DF807CC-DFF6-43BC-BCD9-CBB4B48DB6C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34213" y="4706940"/>
            <a:ext cx="285750" cy="266700"/>
          </a:xfrm>
          <a:prstGeom prst="rect">
            <a:avLst/>
          </a:prstGeom>
        </p:spPr>
      </p:pic>
      <p:pic>
        <p:nvPicPr>
          <p:cNvPr id="123" name="Image 122">
            <a:extLst>
              <a:ext uri="{FF2B5EF4-FFF2-40B4-BE49-F238E27FC236}">
                <a16:creationId xmlns:a16="http://schemas.microsoft.com/office/drawing/2014/main" id="{A37EE86B-C9C4-41B8-935D-803309B648C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34213" y="5019306"/>
            <a:ext cx="285750" cy="297180"/>
          </a:xfrm>
          <a:prstGeom prst="rect">
            <a:avLst/>
          </a:prstGeom>
        </p:spPr>
      </p:pic>
      <p:sp>
        <p:nvSpPr>
          <p:cNvPr id="128" name="Titre 1">
            <a:extLst>
              <a:ext uri="{FF2B5EF4-FFF2-40B4-BE49-F238E27FC236}">
                <a16:creationId xmlns:a16="http://schemas.microsoft.com/office/drawing/2014/main" id="{5021A668-2D79-4B77-8FA8-C2D2480F9C25}"/>
              </a:ext>
            </a:extLst>
          </p:cNvPr>
          <p:cNvSpPr txBox="1">
            <a:spLocks/>
          </p:cNvSpPr>
          <p:nvPr/>
        </p:nvSpPr>
        <p:spPr>
          <a:xfrm>
            <a:off x="769587" y="211676"/>
            <a:ext cx="6495180" cy="44839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76809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4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2400" b="1" dirty="0"/>
              <a:t>Adaptation pour les échanges d’énergie</a:t>
            </a:r>
          </a:p>
        </p:txBody>
      </p:sp>
      <p:sp>
        <p:nvSpPr>
          <p:cNvPr id="8" name="Accolade fermante 7">
            <a:extLst>
              <a:ext uri="{FF2B5EF4-FFF2-40B4-BE49-F238E27FC236}">
                <a16:creationId xmlns:a16="http://schemas.microsoft.com/office/drawing/2014/main" id="{560C1ED3-168E-497A-A223-658ED85EA372}"/>
              </a:ext>
            </a:extLst>
          </p:cNvPr>
          <p:cNvSpPr/>
          <p:nvPr/>
        </p:nvSpPr>
        <p:spPr>
          <a:xfrm rot="16200000">
            <a:off x="1293700" y="678949"/>
            <a:ext cx="227798" cy="2137118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8" name="Accolade fermante 147">
            <a:extLst>
              <a:ext uri="{FF2B5EF4-FFF2-40B4-BE49-F238E27FC236}">
                <a16:creationId xmlns:a16="http://schemas.microsoft.com/office/drawing/2014/main" id="{69DF8F9F-A19A-4252-9692-C802E491716B}"/>
              </a:ext>
            </a:extLst>
          </p:cNvPr>
          <p:cNvSpPr/>
          <p:nvPr/>
        </p:nvSpPr>
        <p:spPr>
          <a:xfrm rot="16200000">
            <a:off x="3357603" y="851347"/>
            <a:ext cx="209432" cy="1773954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3" name="ZoneTexte 152">
            <a:extLst>
              <a:ext uri="{FF2B5EF4-FFF2-40B4-BE49-F238E27FC236}">
                <a16:creationId xmlns:a16="http://schemas.microsoft.com/office/drawing/2014/main" id="{7413981A-FB4D-4514-9DD0-1F41A490CEC3}"/>
              </a:ext>
            </a:extLst>
          </p:cNvPr>
          <p:cNvSpPr txBox="1"/>
          <p:nvPr/>
        </p:nvSpPr>
        <p:spPr>
          <a:xfrm>
            <a:off x="2942693" y="1414987"/>
            <a:ext cx="11160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/>
              <a:t>Agents contrat</a:t>
            </a:r>
          </a:p>
        </p:txBody>
      </p:sp>
      <p:sp>
        <p:nvSpPr>
          <p:cNvPr id="160" name="ZoneTexte 159">
            <a:extLst>
              <a:ext uri="{FF2B5EF4-FFF2-40B4-BE49-F238E27FC236}">
                <a16:creationId xmlns:a16="http://schemas.microsoft.com/office/drawing/2014/main" id="{FC542C5E-EE13-433C-8777-7F0C7B0E29FE}"/>
              </a:ext>
            </a:extLst>
          </p:cNvPr>
          <p:cNvSpPr txBox="1"/>
          <p:nvPr/>
        </p:nvSpPr>
        <p:spPr>
          <a:xfrm>
            <a:off x="5253047" y="1414987"/>
            <a:ext cx="90312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/>
              <a:t>Producteurs</a:t>
            </a:r>
          </a:p>
        </p:txBody>
      </p:sp>
      <p:sp>
        <p:nvSpPr>
          <p:cNvPr id="161" name="Accolade fermante 160">
            <a:extLst>
              <a:ext uri="{FF2B5EF4-FFF2-40B4-BE49-F238E27FC236}">
                <a16:creationId xmlns:a16="http://schemas.microsoft.com/office/drawing/2014/main" id="{D1A66948-0BF6-47F1-9A81-6D4B19E73990}"/>
              </a:ext>
            </a:extLst>
          </p:cNvPr>
          <p:cNvSpPr/>
          <p:nvPr/>
        </p:nvSpPr>
        <p:spPr>
          <a:xfrm rot="16200000">
            <a:off x="5518028" y="568650"/>
            <a:ext cx="227799" cy="2353274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4" name="Accolade fermante 163">
            <a:extLst>
              <a:ext uri="{FF2B5EF4-FFF2-40B4-BE49-F238E27FC236}">
                <a16:creationId xmlns:a16="http://schemas.microsoft.com/office/drawing/2014/main" id="{DE42587B-EE5A-456F-8175-32AE830B3BA2}"/>
              </a:ext>
            </a:extLst>
          </p:cNvPr>
          <p:cNvSpPr/>
          <p:nvPr/>
        </p:nvSpPr>
        <p:spPr>
          <a:xfrm rot="16200000">
            <a:off x="7495749" y="661566"/>
            <a:ext cx="219172" cy="1341883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5" name="ZoneTexte 164">
            <a:extLst>
              <a:ext uri="{FF2B5EF4-FFF2-40B4-BE49-F238E27FC236}">
                <a16:creationId xmlns:a16="http://schemas.microsoft.com/office/drawing/2014/main" id="{1A908DB9-FC72-468F-A1CE-043EE8EE485B}"/>
              </a:ext>
            </a:extLst>
          </p:cNvPr>
          <p:cNvSpPr txBox="1"/>
          <p:nvPr/>
        </p:nvSpPr>
        <p:spPr>
          <a:xfrm>
            <a:off x="7183620" y="906968"/>
            <a:ext cx="90312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/>
              <a:t>Supervision</a:t>
            </a:r>
          </a:p>
        </p:txBody>
      </p:sp>
      <p:sp>
        <p:nvSpPr>
          <p:cNvPr id="166" name="Accolade fermante 165">
            <a:extLst>
              <a:ext uri="{FF2B5EF4-FFF2-40B4-BE49-F238E27FC236}">
                <a16:creationId xmlns:a16="http://schemas.microsoft.com/office/drawing/2014/main" id="{07B7F9B1-15FF-4F43-A3A0-6C9AB1208476}"/>
              </a:ext>
            </a:extLst>
          </p:cNvPr>
          <p:cNvSpPr/>
          <p:nvPr/>
        </p:nvSpPr>
        <p:spPr>
          <a:xfrm rot="16200000">
            <a:off x="3410333" y="-1910664"/>
            <a:ext cx="261609" cy="6495181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7" name="ZoneTexte 166">
            <a:extLst>
              <a:ext uri="{FF2B5EF4-FFF2-40B4-BE49-F238E27FC236}">
                <a16:creationId xmlns:a16="http://schemas.microsoft.com/office/drawing/2014/main" id="{6610E9B7-C49D-46C6-BD31-A5D39BCD6CDD}"/>
              </a:ext>
            </a:extLst>
          </p:cNvPr>
          <p:cNvSpPr txBox="1"/>
          <p:nvPr/>
        </p:nvSpPr>
        <p:spPr>
          <a:xfrm>
            <a:off x="2935712" y="902984"/>
            <a:ext cx="14862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/>
              <a:t>Echanges d’énergie</a:t>
            </a:r>
          </a:p>
        </p:txBody>
      </p:sp>
      <p:pic>
        <p:nvPicPr>
          <p:cNvPr id="81" name="Picture 2" descr="Énergie renouvelable — Wikipédia">
            <a:extLst>
              <a:ext uri="{FF2B5EF4-FFF2-40B4-BE49-F238E27FC236}">
                <a16:creationId xmlns:a16="http://schemas.microsoft.com/office/drawing/2014/main" id="{725141A1-BAA9-4EC3-8FED-7F7388903A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947" y="117938"/>
            <a:ext cx="589032" cy="589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9" name="Espace réservé du numéro de diapositive 1">
            <a:extLst>
              <a:ext uri="{FF2B5EF4-FFF2-40B4-BE49-F238E27FC236}">
                <a16:creationId xmlns:a16="http://schemas.microsoft.com/office/drawing/2014/main" id="{56D5EF0C-C485-4EC8-943B-68D0ADE84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93406" y="5420073"/>
            <a:ext cx="471491" cy="281449"/>
          </a:xfrm>
        </p:spPr>
        <p:txBody>
          <a:bodyPr/>
          <a:lstStyle/>
          <a:p>
            <a:fld id="{211527CB-DA45-4494-8092-3F008ECA875E}" type="slidenum">
              <a:rPr lang="fr-FR" smtClean="0"/>
              <a:t>7</a:t>
            </a:fld>
            <a:endParaRPr lang="fr-FR" dirty="0"/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DDB63F25-A16F-4652-A76C-7F9AADEEB51D}"/>
              </a:ext>
            </a:extLst>
          </p:cNvPr>
          <p:cNvSpPr/>
          <p:nvPr/>
        </p:nvSpPr>
        <p:spPr>
          <a:xfrm>
            <a:off x="6924290" y="2022426"/>
            <a:ext cx="623719" cy="552050"/>
          </a:xfrm>
          <a:prstGeom prst="rect">
            <a:avLst/>
          </a:prstGeom>
          <a:solidFill>
            <a:srgbClr val="FF5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700" dirty="0">
                <a:solidFill>
                  <a:schemeClr val="tx1"/>
                </a:solidFill>
              </a:rPr>
              <a:t>Agent régulateur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203A9802-29B6-4A2A-ADD1-2746D11FB567}"/>
              </a:ext>
            </a:extLst>
          </p:cNvPr>
          <p:cNvSpPr/>
          <p:nvPr/>
        </p:nvSpPr>
        <p:spPr>
          <a:xfrm>
            <a:off x="7624142" y="2023793"/>
            <a:ext cx="691611" cy="55068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700" dirty="0">
                <a:solidFill>
                  <a:schemeClr val="tx1"/>
                </a:solidFill>
              </a:rPr>
              <a:t>Agent d’ apprentissage</a:t>
            </a:r>
          </a:p>
        </p:txBody>
      </p:sp>
    </p:spTree>
    <p:extLst>
      <p:ext uri="{BB962C8B-B14F-4D97-AF65-F5344CB8AC3E}">
        <p14:creationId xmlns:p14="http://schemas.microsoft.com/office/powerpoint/2010/main" val="9428562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Image 49">
            <a:extLst>
              <a:ext uri="{FF2B5EF4-FFF2-40B4-BE49-F238E27FC236}">
                <a16:creationId xmlns:a16="http://schemas.microsoft.com/office/drawing/2014/main" id="{D39E9B7C-AB45-48BA-ACBC-07B777658B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14633"/>
            <a:ext cx="342900" cy="400050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95101B75-2999-4145-A901-95EBE0619D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1827" y="340965"/>
            <a:ext cx="2864331" cy="840735"/>
          </a:xfrm>
          <a:prstGeom prst="rect">
            <a:avLst/>
          </a:prstGeom>
        </p:spPr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id="{C19C9804-FF3A-4449-9405-AF9B8EEC2D42}"/>
              </a:ext>
            </a:extLst>
          </p:cNvPr>
          <p:cNvSpPr/>
          <p:nvPr/>
        </p:nvSpPr>
        <p:spPr>
          <a:xfrm>
            <a:off x="329473" y="2136769"/>
            <a:ext cx="8012552" cy="216658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C8E42CAC-F2E4-426C-9D5B-4395DAE1DEF2}"/>
              </a:ext>
            </a:extLst>
          </p:cNvPr>
          <p:cNvSpPr/>
          <p:nvPr/>
        </p:nvSpPr>
        <p:spPr>
          <a:xfrm>
            <a:off x="1874774" y="2555876"/>
            <a:ext cx="4541720" cy="1381150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E7CC98D-A2B9-44E8-8BF1-DDC0404B173E}"/>
              </a:ext>
            </a:extLst>
          </p:cNvPr>
          <p:cNvSpPr/>
          <p:nvPr/>
        </p:nvSpPr>
        <p:spPr>
          <a:xfrm>
            <a:off x="4223479" y="5078396"/>
            <a:ext cx="28636" cy="286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941"/>
          </a:p>
        </p:txBody>
      </p:sp>
      <p:sp>
        <p:nvSpPr>
          <p:cNvPr id="42" name="Titre 1">
            <a:extLst>
              <a:ext uri="{FF2B5EF4-FFF2-40B4-BE49-F238E27FC236}">
                <a16:creationId xmlns:a16="http://schemas.microsoft.com/office/drawing/2014/main" id="{06C5B494-1323-471C-B136-B243846220CB}"/>
              </a:ext>
            </a:extLst>
          </p:cNvPr>
          <p:cNvSpPr txBox="1">
            <a:spLocks/>
          </p:cNvSpPr>
          <p:nvPr/>
        </p:nvSpPr>
        <p:spPr>
          <a:xfrm>
            <a:off x="748733" y="204531"/>
            <a:ext cx="7247549" cy="44839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76809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4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2400" b="1" dirty="0"/>
              <a:t>Utilisation de l’auto-composition pour générer un contrat</a:t>
            </a:r>
          </a:p>
        </p:txBody>
      </p: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7FE2E26D-986F-4D65-8CC9-2971B8B22D3E}"/>
              </a:ext>
            </a:extLst>
          </p:cNvPr>
          <p:cNvGrpSpPr/>
          <p:nvPr/>
        </p:nvGrpSpPr>
        <p:grpSpPr>
          <a:xfrm>
            <a:off x="2860375" y="2870624"/>
            <a:ext cx="2760726" cy="628266"/>
            <a:chOff x="2860375" y="2870624"/>
            <a:chExt cx="2760726" cy="628266"/>
          </a:xfrm>
        </p:grpSpPr>
        <p:grpSp>
          <p:nvGrpSpPr>
            <p:cNvPr id="10" name="Groupe 9">
              <a:extLst>
                <a:ext uri="{FF2B5EF4-FFF2-40B4-BE49-F238E27FC236}">
                  <a16:creationId xmlns:a16="http://schemas.microsoft.com/office/drawing/2014/main" id="{715F17DE-86C1-49AA-97C2-210EC57DDCBE}"/>
                </a:ext>
              </a:extLst>
            </p:cNvPr>
            <p:cNvGrpSpPr/>
            <p:nvPr/>
          </p:nvGrpSpPr>
          <p:grpSpPr>
            <a:xfrm>
              <a:off x="2860375" y="2870624"/>
              <a:ext cx="2760726" cy="628266"/>
              <a:chOff x="2816952" y="2724455"/>
              <a:chExt cx="2760726" cy="628266"/>
            </a:xfrm>
          </p:grpSpPr>
          <p:sp>
            <p:nvSpPr>
              <p:cNvPr id="193" name="Rectangle 192">
                <a:extLst>
                  <a:ext uri="{FF2B5EF4-FFF2-40B4-BE49-F238E27FC236}">
                    <a16:creationId xmlns:a16="http://schemas.microsoft.com/office/drawing/2014/main" id="{CDD8EE95-37A4-467A-B670-AD5F6993531D}"/>
                  </a:ext>
                </a:extLst>
              </p:cNvPr>
              <p:cNvSpPr/>
              <p:nvPr/>
            </p:nvSpPr>
            <p:spPr>
              <a:xfrm>
                <a:off x="2816952" y="2724455"/>
                <a:ext cx="2760726" cy="62826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941" dirty="0"/>
              </a:p>
            </p:txBody>
          </p:sp>
          <p:sp>
            <p:nvSpPr>
              <p:cNvPr id="170" name="Rectangle 169">
                <a:extLst>
                  <a:ext uri="{FF2B5EF4-FFF2-40B4-BE49-F238E27FC236}">
                    <a16:creationId xmlns:a16="http://schemas.microsoft.com/office/drawing/2014/main" id="{BF7DA202-A361-4CF4-A1A9-0799BBD876D0}"/>
                  </a:ext>
                </a:extLst>
              </p:cNvPr>
              <p:cNvSpPr/>
              <p:nvPr/>
            </p:nvSpPr>
            <p:spPr>
              <a:xfrm>
                <a:off x="3388278" y="3040768"/>
                <a:ext cx="632472" cy="204743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941" dirty="0"/>
                  <a:t>Bonding</a:t>
                </a:r>
              </a:p>
            </p:txBody>
          </p:sp>
          <p:sp>
            <p:nvSpPr>
              <p:cNvPr id="185" name="Rectangle 184">
                <a:extLst>
                  <a:ext uri="{FF2B5EF4-FFF2-40B4-BE49-F238E27FC236}">
                    <a16:creationId xmlns:a16="http://schemas.microsoft.com/office/drawing/2014/main" id="{5663D3E6-0D23-4B26-B57F-66E57E15D012}"/>
                  </a:ext>
                </a:extLst>
              </p:cNvPr>
              <p:cNvSpPr/>
              <p:nvPr/>
            </p:nvSpPr>
            <p:spPr>
              <a:xfrm>
                <a:off x="4858041" y="3034337"/>
                <a:ext cx="538099" cy="202315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900" dirty="0" err="1"/>
                  <a:t>Decay</a:t>
                </a:r>
                <a:endParaRPr lang="fr-FR" sz="900" dirty="0"/>
              </a:p>
            </p:txBody>
          </p:sp>
        </p:grpSp>
        <p:sp>
          <p:nvSpPr>
            <p:cNvPr id="200" name="ZoneTexte 199">
              <a:extLst>
                <a:ext uri="{FF2B5EF4-FFF2-40B4-BE49-F238E27FC236}">
                  <a16:creationId xmlns:a16="http://schemas.microsoft.com/office/drawing/2014/main" id="{DAC52F50-7C08-4BFF-98A4-740FD414EC17}"/>
                </a:ext>
              </a:extLst>
            </p:cNvPr>
            <p:cNvSpPr txBox="1"/>
            <p:nvPr/>
          </p:nvSpPr>
          <p:spPr>
            <a:xfrm>
              <a:off x="3330997" y="2879900"/>
              <a:ext cx="157046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100" dirty="0"/>
                <a:t>Lois de coordination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B1EB2B9C-3781-4C2C-948F-B34AB6E0C224}"/>
                </a:ext>
              </a:extLst>
            </p:cNvPr>
            <p:cNvSpPr/>
            <p:nvPr/>
          </p:nvSpPr>
          <p:spPr>
            <a:xfrm>
              <a:off x="4150394" y="3184757"/>
              <a:ext cx="671659" cy="20474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fr-FR" sz="900" dirty="0" err="1"/>
                <a:t>Spreading</a:t>
              </a:r>
              <a:endParaRPr lang="fr-FR" sz="900" dirty="0"/>
            </a:p>
          </p:txBody>
        </p:sp>
        <p:pic>
          <p:nvPicPr>
            <p:cNvPr id="44" name="Picture 8" descr="roue dentée Tapis de souris | Spreadshirt">
              <a:extLst>
                <a:ext uri="{FF2B5EF4-FFF2-40B4-BE49-F238E27FC236}">
                  <a16:creationId xmlns:a16="http://schemas.microsoft.com/office/drawing/2014/main" id="{4793D811-83BB-49C5-8EC9-DDBD308B35B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032599" y="3160909"/>
              <a:ext cx="226878" cy="2268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5" name="Rectangle : coins arrondis 34">
            <a:extLst>
              <a:ext uri="{FF2B5EF4-FFF2-40B4-BE49-F238E27FC236}">
                <a16:creationId xmlns:a16="http://schemas.microsoft.com/office/drawing/2014/main" id="{8697F0FB-B911-4633-A464-D336E6FA7762}"/>
              </a:ext>
            </a:extLst>
          </p:cNvPr>
          <p:cNvSpPr/>
          <p:nvPr/>
        </p:nvSpPr>
        <p:spPr>
          <a:xfrm>
            <a:off x="2638719" y="3721485"/>
            <a:ext cx="720506" cy="211975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700" b="1" dirty="0">
                <a:solidFill>
                  <a:schemeClr val="tx1"/>
                </a:solidFill>
              </a:rPr>
              <a:t>Offre en énergie</a:t>
            </a:r>
            <a:endParaRPr lang="fr-FR" sz="700" dirty="0">
              <a:solidFill>
                <a:schemeClr val="tx1"/>
              </a:solidFill>
            </a:endParaRPr>
          </a:p>
        </p:txBody>
      </p:sp>
      <p:sp>
        <p:nvSpPr>
          <p:cNvPr id="40" name="Rectangle : coins arrondis 39">
            <a:extLst>
              <a:ext uri="{FF2B5EF4-FFF2-40B4-BE49-F238E27FC236}">
                <a16:creationId xmlns:a16="http://schemas.microsoft.com/office/drawing/2014/main" id="{416CE3EA-69E1-4A5C-9F96-6A78D992407A}"/>
              </a:ext>
            </a:extLst>
          </p:cNvPr>
          <p:cNvSpPr/>
          <p:nvPr/>
        </p:nvSpPr>
        <p:spPr>
          <a:xfrm>
            <a:off x="5731469" y="2655941"/>
            <a:ext cx="720507" cy="223959"/>
          </a:xfrm>
          <a:prstGeom prst="roundRect">
            <a:avLst>
              <a:gd name="adj" fmla="val 6779"/>
            </a:avLst>
          </a:prstGeom>
          <a:solidFill>
            <a:srgbClr val="B9EDFF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700" b="1" dirty="0">
                <a:solidFill>
                  <a:schemeClr val="tx1"/>
                </a:solidFill>
              </a:rPr>
              <a:t>Contrat</a:t>
            </a:r>
            <a:endParaRPr lang="fr-FR" sz="501" dirty="0">
              <a:solidFill>
                <a:schemeClr val="tx1"/>
              </a:solidFill>
            </a:endParaRPr>
          </a:p>
        </p:txBody>
      </p:sp>
      <p:sp>
        <p:nvSpPr>
          <p:cNvPr id="41" name="Rectangle : coins arrondis 40">
            <a:extLst>
              <a:ext uri="{FF2B5EF4-FFF2-40B4-BE49-F238E27FC236}">
                <a16:creationId xmlns:a16="http://schemas.microsoft.com/office/drawing/2014/main" id="{82FC92AA-C508-4BF1-A4DC-92570B081E08}"/>
              </a:ext>
            </a:extLst>
          </p:cNvPr>
          <p:cNvSpPr/>
          <p:nvPr/>
        </p:nvSpPr>
        <p:spPr>
          <a:xfrm>
            <a:off x="5245871" y="3708657"/>
            <a:ext cx="728845" cy="223958"/>
          </a:xfrm>
          <a:prstGeom prst="roundRect">
            <a:avLst/>
          </a:prstGeom>
          <a:solidFill>
            <a:srgbClr val="89FFBE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700" b="1" dirty="0">
                <a:solidFill>
                  <a:schemeClr val="tx1"/>
                </a:solidFill>
              </a:rPr>
              <a:t>Confirmation</a:t>
            </a:r>
          </a:p>
          <a:p>
            <a:pPr algn="ctr"/>
            <a:r>
              <a:rPr lang="fr-FR" sz="700" b="1" dirty="0">
                <a:solidFill>
                  <a:schemeClr val="tx1"/>
                </a:solidFill>
              </a:rPr>
              <a:t>producteur</a:t>
            </a:r>
            <a:endParaRPr lang="fr-FR" sz="700" dirty="0">
              <a:solidFill>
                <a:schemeClr val="tx1"/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2B598B4-FE0C-4CF5-A9EC-781B272BEF4E}"/>
              </a:ext>
            </a:extLst>
          </p:cNvPr>
          <p:cNvSpPr/>
          <p:nvPr/>
        </p:nvSpPr>
        <p:spPr>
          <a:xfrm>
            <a:off x="6835644" y="1286938"/>
            <a:ext cx="1069800" cy="71747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Agent</a:t>
            </a:r>
          </a:p>
          <a:p>
            <a:pPr algn="ctr"/>
            <a:r>
              <a:rPr lang="fr-FR" sz="1100" dirty="0">
                <a:solidFill>
                  <a:schemeClr val="tx1"/>
                </a:solidFill>
              </a:rPr>
              <a:t>contrat</a:t>
            </a:r>
          </a:p>
        </p:txBody>
      </p:sp>
      <p:sp>
        <p:nvSpPr>
          <p:cNvPr id="52" name="ZoneTexte 51">
            <a:extLst>
              <a:ext uri="{FF2B5EF4-FFF2-40B4-BE49-F238E27FC236}">
                <a16:creationId xmlns:a16="http://schemas.microsoft.com/office/drawing/2014/main" id="{030C606C-A7FA-4CB4-BF67-A50C89C31ABF}"/>
              </a:ext>
            </a:extLst>
          </p:cNvPr>
          <p:cNvSpPr txBox="1"/>
          <p:nvPr/>
        </p:nvSpPr>
        <p:spPr>
          <a:xfrm>
            <a:off x="6799937" y="3958391"/>
            <a:ext cx="14765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Espace de tuples</a:t>
            </a:r>
          </a:p>
        </p:txBody>
      </p:sp>
      <p:sp>
        <p:nvSpPr>
          <p:cNvPr id="8" name="Flèche : virage 7">
            <a:extLst>
              <a:ext uri="{FF2B5EF4-FFF2-40B4-BE49-F238E27FC236}">
                <a16:creationId xmlns:a16="http://schemas.microsoft.com/office/drawing/2014/main" id="{D75F33A2-4A46-4324-8F17-8A04853F8B96}"/>
              </a:ext>
            </a:extLst>
          </p:cNvPr>
          <p:cNvSpPr/>
          <p:nvPr/>
        </p:nvSpPr>
        <p:spPr>
          <a:xfrm flipV="1">
            <a:off x="821650" y="1926294"/>
            <a:ext cx="1053124" cy="1049247"/>
          </a:xfrm>
          <a:prstGeom prst="bentArrow">
            <a:avLst>
              <a:gd name="adj1" fmla="val 7466"/>
              <a:gd name="adj2" fmla="val 20941"/>
              <a:gd name="adj3" fmla="val 25000"/>
              <a:gd name="adj4" fmla="val 3361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6E613CF-DE36-49FC-8185-CB4C9C811A2D}"/>
              </a:ext>
            </a:extLst>
          </p:cNvPr>
          <p:cNvSpPr/>
          <p:nvPr/>
        </p:nvSpPr>
        <p:spPr>
          <a:xfrm>
            <a:off x="480402" y="2246553"/>
            <a:ext cx="1053124" cy="285847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LSA</a:t>
            </a:r>
          </a:p>
        </p:txBody>
      </p:sp>
      <p:sp>
        <p:nvSpPr>
          <p:cNvPr id="76" name="Rectangle : coins arrondis 75">
            <a:extLst>
              <a:ext uri="{FF2B5EF4-FFF2-40B4-BE49-F238E27FC236}">
                <a16:creationId xmlns:a16="http://schemas.microsoft.com/office/drawing/2014/main" id="{3303828B-7E4B-4E33-8D0D-224C5EEDE00D}"/>
              </a:ext>
            </a:extLst>
          </p:cNvPr>
          <p:cNvSpPr/>
          <p:nvPr/>
        </p:nvSpPr>
        <p:spPr>
          <a:xfrm>
            <a:off x="1922174" y="2515921"/>
            <a:ext cx="728845" cy="214956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700" b="1" dirty="0">
                <a:solidFill>
                  <a:schemeClr val="tx1"/>
                </a:solidFill>
              </a:rPr>
              <a:t>Requête </a:t>
            </a:r>
          </a:p>
          <a:p>
            <a:pPr algn="ctr"/>
            <a:r>
              <a:rPr lang="fr-FR" sz="700" b="1" dirty="0">
                <a:solidFill>
                  <a:schemeClr val="tx1"/>
                </a:solidFill>
              </a:rPr>
              <a:t>en énergie</a:t>
            </a:r>
            <a:endParaRPr lang="fr-FR" sz="700" dirty="0">
              <a:solidFill>
                <a:schemeClr val="tx1"/>
              </a:solidFill>
            </a:endParaRPr>
          </a:p>
        </p:txBody>
      </p:sp>
      <p:sp>
        <p:nvSpPr>
          <p:cNvPr id="53" name="Flèche : virage 52">
            <a:extLst>
              <a:ext uri="{FF2B5EF4-FFF2-40B4-BE49-F238E27FC236}">
                <a16:creationId xmlns:a16="http://schemas.microsoft.com/office/drawing/2014/main" id="{5AE8208A-801C-4108-A604-8FFD81D75387}"/>
              </a:ext>
            </a:extLst>
          </p:cNvPr>
          <p:cNvSpPr/>
          <p:nvPr/>
        </p:nvSpPr>
        <p:spPr>
          <a:xfrm flipH="1" flipV="1">
            <a:off x="6483042" y="2019851"/>
            <a:ext cx="963790" cy="963192"/>
          </a:xfrm>
          <a:prstGeom prst="bentArrow">
            <a:avLst>
              <a:gd name="adj1" fmla="val 8755"/>
              <a:gd name="adj2" fmla="val 22113"/>
              <a:gd name="adj3" fmla="val 25000"/>
              <a:gd name="adj4" fmla="val 33610"/>
            </a:avLst>
          </a:prstGeom>
          <a:solidFill>
            <a:srgbClr val="00B0F0"/>
          </a:solidFill>
          <a:ln>
            <a:solidFill>
              <a:srgbClr val="0066FF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1" name="Flèche : virage 10">
            <a:extLst>
              <a:ext uri="{FF2B5EF4-FFF2-40B4-BE49-F238E27FC236}">
                <a16:creationId xmlns:a16="http://schemas.microsoft.com/office/drawing/2014/main" id="{27A940EB-9D9C-42AD-B83C-8F458530BF94}"/>
              </a:ext>
            </a:extLst>
          </p:cNvPr>
          <p:cNvSpPr/>
          <p:nvPr/>
        </p:nvSpPr>
        <p:spPr>
          <a:xfrm>
            <a:off x="4386608" y="3638909"/>
            <a:ext cx="785002" cy="769229"/>
          </a:xfrm>
          <a:prstGeom prst="bentArrow">
            <a:avLst>
              <a:gd name="adj1" fmla="val 9789"/>
              <a:gd name="adj2" fmla="val 25000"/>
              <a:gd name="adj3" fmla="val 25000"/>
              <a:gd name="adj4" fmla="val 43750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55" name="Flèche : virage 54">
            <a:extLst>
              <a:ext uri="{FF2B5EF4-FFF2-40B4-BE49-F238E27FC236}">
                <a16:creationId xmlns:a16="http://schemas.microsoft.com/office/drawing/2014/main" id="{05979BC8-BE07-4A32-8EE1-EF9F34FA2B42}"/>
              </a:ext>
            </a:extLst>
          </p:cNvPr>
          <p:cNvSpPr/>
          <p:nvPr/>
        </p:nvSpPr>
        <p:spPr>
          <a:xfrm flipH="1">
            <a:off x="3363654" y="3630989"/>
            <a:ext cx="788084" cy="872552"/>
          </a:xfrm>
          <a:prstGeom prst="bentArrow">
            <a:avLst>
              <a:gd name="adj1" fmla="val 8050"/>
              <a:gd name="adj2" fmla="val 25000"/>
              <a:gd name="adj3" fmla="val 25000"/>
              <a:gd name="adj4" fmla="val 43750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1480306B-DEDD-40CA-93A4-7A34C94D3A47}"/>
              </a:ext>
            </a:extLst>
          </p:cNvPr>
          <p:cNvSpPr/>
          <p:nvPr/>
        </p:nvSpPr>
        <p:spPr>
          <a:xfrm>
            <a:off x="3785054" y="3945520"/>
            <a:ext cx="1040743" cy="240742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LSA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F1A42A1-B952-446D-8F4B-37F4D4FAD076}"/>
              </a:ext>
            </a:extLst>
          </p:cNvPr>
          <p:cNvSpPr/>
          <p:nvPr/>
        </p:nvSpPr>
        <p:spPr>
          <a:xfrm>
            <a:off x="3775164" y="4408139"/>
            <a:ext cx="1069800" cy="71747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Agent</a:t>
            </a:r>
          </a:p>
          <a:p>
            <a:pPr algn="ctr"/>
            <a:r>
              <a:rPr lang="fr-FR" sz="1100" dirty="0">
                <a:solidFill>
                  <a:schemeClr val="tx1"/>
                </a:solidFill>
              </a:rPr>
              <a:t>producteur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16DEF695-6FB7-453B-9EE1-56081FDD7929}"/>
              </a:ext>
            </a:extLst>
          </p:cNvPr>
          <p:cNvSpPr/>
          <p:nvPr/>
        </p:nvSpPr>
        <p:spPr>
          <a:xfrm>
            <a:off x="6824290" y="2246552"/>
            <a:ext cx="1081154" cy="285847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LSA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A393EA90-B11C-4D1E-AD82-8DAD65B48431}"/>
              </a:ext>
            </a:extLst>
          </p:cNvPr>
          <p:cNvSpPr/>
          <p:nvPr/>
        </p:nvSpPr>
        <p:spPr>
          <a:xfrm>
            <a:off x="463726" y="1282256"/>
            <a:ext cx="1069800" cy="71747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Agent</a:t>
            </a:r>
          </a:p>
          <a:p>
            <a:pPr algn="ctr"/>
            <a:r>
              <a:rPr lang="fr-FR" sz="1100" dirty="0">
                <a:solidFill>
                  <a:schemeClr val="tx1"/>
                </a:solidFill>
              </a:rPr>
              <a:t>consommateur</a:t>
            </a:r>
          </a:p>
        </p:txBody>
      </p:sp>
      <p:sp>
        <p:nvSpPr>
          <p:cNvPr id="59" name="ZoneTexte 58">
            <a:extLst>
              <a:ext uri="{FF2B5EF4-FFF2-40B4-BE49-F238E27FC236}">
                <a16:creationId xmlns:a16="http://schemas.microsoft.com/office/drawing/2014/main" id="{C032AC72-F945-4F18-A76D-83A73DCACACB}"/>
              </a:ext>
            </a:extLst>
          </p:cNvPr>
          <p:cNvSpPr txBox="1"/>
          <p:nvPr/>
        </p:nvSpPr>
        <p:spPr>
          <a:xfrm>
            <a:off x="259591" y="5383953"/>
            <a:ext cx="49869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Données échangées :</a:t>
            </a:r>
          </a:p>
        </p:txBody>
      </p:sp>
      <p:sp>
        <p:nvSpPr>
          <p:cNvPr id="60" name="Rectangle : coins arrondis 59">
            <a:extLst>
              <a:ext uri="{FF2B5EF4-FFF2-40B4-BE49-F238E27FC236}">
                <a16:creationId xmlns:a16="http://schemas.microsoft.com/office/drawing/2014/main" id="{0165C026-E278-40A3-99AC-47CA40D8C949}"/>
              </a:ext>
            </a:extLst>
          </p:cNvPr>
          <p:cNvSpPr/>
          <p:nvPr/>
        </p:nvSpPr>
        <p:spPr>
          <a:xfrm>
            <a:off x="2131530" y="5430363"/>
            <a:ext cx="728845" cy="214956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700" b="1" dirty="0">
                <a:solidFill>
                  <a:schemeClr val="tx1"/>
                </a:solidFill>
              </a:rPr>
              <a:t>Requête </a:t>
            </a:r>
          </a:p>
          <a:p>
            <a:pPr algn="ctr"/>
            <a:r>
              <a:rPr lang="fr-FR" sz="700" b="1" dirty="0">
                <a:solidFill>
                  <a:schemeClr val="tx1"/>
                </a:solidFill>
              </a:rPr>
              <a:t>en énergie</a:t>
            </a:r>
            <a:endParaRPr lang="fr-FR" sz="700" dirty="0">
              <a:solidFill>
                <a:schemeClr val="tx1"/>
              </a:solidFill>
            </a:endParaRPr>
          </a:p>
        </p:txBody>
      </p:sp>
      <p:sp>
        <p:nvSpPr>
          <p:cNvPr id="62" name="Rectangle : coins arrondis 61">
            <a:extLst>
              <a:ext uri="{FF2B5EF4-FFF2-40B4-BE49-F238E27FC236}">
                <a16:creationId xmlns:a16="http://schemas.microsoft.com/office/drawing/2014/main" id="{576B8A6C-E697-48F0-B2A8-375F9C597CF7}"/>
              </a:ext>
            </a:extLst>
          </p:cNvPr>
          <p:cNvSpPr/>
          <p:nvPr/>
        </p:nvSpPr>
        <p:spPr>
          <a:xfrm>
            <a:off x="2972707" y="5433344"/>
            <a:ext cx="720506" cy="211975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700" b="1" dirty="0">
                <a:solidFill>
                  <a:schemeClr val="tx1"/>
                </a:solidFill>
              </a:rPr>
              <a:t>Offre en énergie</a:t>
            </a:r>
            <a:endParaRPr lang="fr-FR" sz="700" dirty="0">
              <a:solidFill>
                <a:schemeClr val="tx1"/>
              </a:solidFill>
            </a:endParaRPr>
          </a:p>
        </p:txBody>
      </p:sp>
      <p:sp>
        <p:nvSpPr>
          <p:cNvPr id="63" name="Rectangle : coins arrondis 62">
            <a:extLst>
              <a:ext uri="{FF2B5EF4-FFF2-40B4-BE49-F238E27FC236}">
                <a16:creationId xmlns:a16="http://schemas.microsoft.com/office/drawing/2014/main" id="{FB77BCC5-08A0-4E78-AD6B-263BD6D9BBCD}"/>
              </a:ext>
            </a:extLst>
          </p:cNvPr>
          <p:cNvSpPr/>
          <p:nvPr/>
        </p:nvSpPr>
        <p:spPr>
          <a:xfrm>
            <a:off x="3830171" y="5420550"/>
            <a:ext cx="720507" cy="223959"/>
          </a:xfrm>
          <a:prstGeom prst="roundRect">
            <a:avLst>
              <a:gd name="adj" fmla="val 6779"/>
            </a:avLst>
          </a:prstGeom>
          <a:solidFill>
            <a:srgbClr val="B9EDFF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700" b="1" dirty="0">
                <a:solidFill>
                  <a:schemeClr val="tx1"/>
                </a:solidFill>
              </a:rPr>
              <a:t>Contrat</a:t>
            </a:r>
            <a:endParaRPr lang="fr-FR" sz="501" dirty="0">
              <a:solidFill>
                <a:schemeClr val="tx1"/>
              </a:solidFill>
            </a:endParaRPr>
          </a:p>
        </p:txBody>
      </p:sp>
      <p:sp>
        <p:nvSpPr>
          <p:cNvPr id="64" name="Rectangle : coins arrondis 63">
            <a:extLst>
              <a:ext uri="{FF2B5EF4-FFF2-40B4-BE49-F238E27FC236}">
                <a16:creationId xmlns:a16="http://schemas.microsoft.com/office/drawing/2014/main" id="{F187EFB5-1A75-41B5-B703-2829CC160FB4}"/>
              </a:ext>
            </a:extLst>
          </p:cNvPr>
          <p:cNvSpPr/>
          <p:nvPr/>
        </p:nvSpPr>
        <p:spPr>
          <a:xfrm>
            <a:off x="4638187" y="5430363"/>
            <a:ext cx="728845" cy="223958"/>
          </a:xfrm>
          <a:prstGeom prst="roundRect">
            <a:avLst/>
          </a:prstGeom>
          <a:solidFill>
            <a:srgbClr val="89FFBE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700" b="1" dirty="0">
                <a:solidFill>
                  <a:schemeClr val="tx1"/>
                </a:solidFill>
              </a:rPr>
              <a:t>Confirmation</a:t>
            </a:r>
          </a:p>
          <a:p>
            <a:pPr algn="ctr"/>
            <a:r>
              <a:rPr lang="fr-FR" sz="700" b="1" dirty="0">
                <a:solidFill>
                  <a:schemeClr val="tx1"/>
                </a:solidFill>
              </a:rPr>
              <a:t>producteur</a:t>
            </a:r>
            <a:endParaRPr lang="fr-FR" sz="700" dirty="0">
              <a:solidFill>
                <a:schemeClr val="tx1"/>
              </a:solidFill>
            </a:endParaRPr>
          </a:p>
        </p:txBody>
      </p:sp>
      <p:sp>
        <p:nvSpPr>
          <p:cNvPr id="36" name="Rectangle : coins arrondis 35">
            <a:extLst>
              <a:ext uri="{FF2B5EF4-FFF2-40B4-BE49-F238E27FC236}">
                <a16:creationId xmlns:a16="http://schemas.microsoft.com/office/drawing/2014/main" id="{C34A8B94-DE2F-4384-AD32-763716AFE4F0}"/>
              </a:ext>
            </a:extLst>
          </p:cNvPr>
          <p:cNvSpPr/>
          <p:nvPr/>
        </p:nvSpPr>
        <p:spPr>
          <a:xfrm>
            <a:off x="1930512" y="2790588"/>
            <a:ext cx="720507" cy="223959"/>
          </a:xfrm>
          <a:prstGeom prst="roundRect">
            <a:avLst>
              <a:gd name="adj" fmla="val 6779"/>
            </a:avLst>
          </a:prstGeom>
          <a:solidFill>
            <a:srgbClr val="B9EDFF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700" b="1" dirty="0">
                <a:solidFill>
                  <a:schemeClr val="tx1"/>
                </a:solidFill>
              </a:rPr>
              <a:t>Contrat</a:t>
            </a:r>
            <a:endParaRPr lang="fr-FR" sz="501" dirty="0">
              <a:solidFill>
                <a:schemeClr val="tx1"/>
              </a:solidFill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97405728-5C75-49FE-985B-4741D2339B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67" y="97726"/>
            <a:ext cx="642886" cy="642886"/>
          </a:xfrm>
          <a:prstGeom prst="rect">
            <a:avLst/>
          </a:prstGeom>
        </p:spPr>
      </p:pic>
      <p:cxnSp>
        <p:nvCxnSpPr>
          <p:cNvPr id="46" name="Connecteur droit 45">
            <a:extLst>
              <a:ext uri="{FF2B5EF4-FFF2-40B4-BE49-F238E27FC236}">
                <a16:creationId xmlns:a16="http://schemas.microsoft.com/office/drawing/2014/main" id="{C358E86A-3D79-462E-8E3C-74156041ED1D}"/>
              </a:ext>
            </a:extLst>
          </p:cNvPr>
          <p:cNvCxnSpPr/>
          <p:nvPr/>
        </p:nvCxnSpPr>
        <p:spPr>
          <a:xfrm>
            <a:off x="0" y="807931"/>
            <a:ext cx="8567738" cy="0"/>
          </a:xfrm>
          <a:prstGeom prst="line">
            <a:avLst/>
          </a:prstGeom>
          <a:ln w="25400">
            <a:solidFill>
              <a:srgbClr val="00B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704CDCE9-B408-4544-8823-9B5245BD4E38}"/>
              </a:ext>
            </a:extLst>
          </p:cNvPr>
          <p:cNvSpPr/>
          <p:nvPr/>
        </p:nvSpPr>
        <p:spPr>
          <a:xfrm>
            <a:off x="3807655" y="4370730"/>
            <a:ext cx="1069800" cy="71747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Agent</a:t>
            </a:r>
          </a:p>
          <a:p>
            <a:pPr algn="ctr"/>
            <a:r>
              <a:rPr lang="fr-FR" sz="1100" dirty="0">
                <a:solidFill>
                  <a:schemeClr val="tx1"/>
                </a:solidFill>
              </a:rPr>
              <a:t>producteur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CF94791C-7618-4E0E-AE78-75221E7D15F2}"/>
              </a:ext>
            </a:extLst>
          </p:cNvPr>
          <p:cNvSpPr/>
          <p:nvPr/>
        </p:nvSpPr>
        <p:spPr>
          <a:xfrm>
            <a:off x="3844786" y="4329439"/>
            <a:ext cx="1069800" cy="71747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Agent</a:t>
            </a:r>
          </a:p>
          <a:p>
            <a:pPr algn="ctr"/>
            <a:r>
              <a:rPr lang="fr-FR" sz="1100" dirty="0">
                <a:solidFill>
                  <a:schemeClr val="tx1"/>
                </a:solidFill>
              </a:rPr>
              <a:t>producteur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4E338F7E-7544-4C51-B70F-4693F98A1D2B}"/>
              </a:ext>
            </a:extLst>
          </p:cNvPr>
          <p:cNvSpPr/>
          <p:nvPr/>
        </p:nvSpPr>
        <p:spPr>
          <a:xfrm>
            <a:off x="3822184" y="3914629"/>
            <a:ext cx="1040743" cy="240742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LSA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390153AD-EE75-4DEB-99E9-B57F3F2CC87B}"/>
              </a:ext>
            </a:extLst>
          </p:cNvPr>
          <p:cNvSpPr/>
          <p:nvPr/>
        </p:nvSpPr>
        <p:spPr>
          <a:xfrm>
            <a:off x="3859314" y="3876583"/>
            <a:ext cx="1040743" cy="240742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schemeClr val="tx1"/>
                </a:solidFill>
              </a:rPr>
              <a:t>LSA</a:t>
            </a:r>
          </a:p>
        </p:txBody>
      </p:sp>
      <p:sp>
        <p:nvSpPr>
          <p:cNvPr id="58" name="Espace réservé du numéro de diapositive 1">
            <a:extLst>
              <a:ext uri="{FF2B5EF4-FFF2-40B4-BE49-F238E27FC236}">
                <a16:creationId xmlns:a16="http://schemas.microsoft.com/office/drawing/2014/main" id="{6BCCE002-C97A-44E4-A306-E3133CFA4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93406" y="5420073"/>
            <a:ext cx="471491" cy="281449"/>
          </a:xfrm>
        </p:spPr>
        <p:txBody>
          <a:bodyPr/>
          <a:lstStyle/>
          <a:p>
            <a:fld id="{211527CB-DA45-4494-8092-3F008ECA875E}" type="slidenum">
              <a:rPr lang="fr-FR" smtClean="0"/>
              <a:t>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80516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40" grpId="0" animBg="1"/>
      <p:bldP spid="41" grpId="0" animBg="1"/>
      <p:bldP spid="8" grpId="0" animBg="1"/>
      <p:bldP spid="76" grpId="0" animBg="1"/>
      <p:bldP spid="53" grpId="0" animBg="1"/>
      <p:bldP spid="11" grpId="0" animBg="1"/>
      <p:bldP spid="55" grpId="0" animBg="1"/>
      <p:bldP spid="60" grpId="0" animBg="1"/>
      <p:bldP spid="62" grpId="0" animBg="1"/>
      <p:bldP spid="63" grpId="0" animBg="1"/>
      <p:bldP spid="64" grpId="0" animBg="1"/>
      <p:bldP spid="3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57">
            <a:extLst>
              <a:ext uri="{FF2B5EF4-FFF2-40B4-BE49-F238E27FC236}">
                <a16:creationId xmlns:a16="http://schemas.microsoft.com/office/drawing/2014/main" id="{857BF042-7C24-4258-BB22-FF3FB918FED4}"/>
              </a:ext>
            </a:extLst>
          </p:cNvPr>
          <p:cNvSpPr/>
          <p:nvPr/>
        </p:nvSpPr>
        <p:spPr>
          <a:xfrm>
            <a:off x="2804714" y="4458296"/>
            <a:ext cx="2705132" cy="1220492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900" dirty="0">
              <a:solidFill>
                <a:schemeClr val="tx1"/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D174AD7D-C6E7-4A38-8851-8A5E07EBF952}"/>
              </a:ext>
            </a:extLst>
          </p:cNvPr>
          <p:cNvSpPr/>
          <p:nvPr/>
        </p:nvSpPr>
        <p:spPr>
          <a:xfrm>
            <a:off x="2860342" y="4418808"/>
            <a:ext cx="2705132" cy="1220492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900" dirty="0">
              <a:solidFill>
                <a:schemeClr val="tx1"/>
              </a:solidFill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69FDA788-D0C5-4279-8586-28099CD1BA5A}"/>
              </a:ext>
            </a:extLst>
          </p:cNvPr>
          <p:cNvSpPr/>
          <p:nvPr/>
        </p:nvSpPr>
        <p:spPr>
          <a:xfrm>
            <a:off x="336968" y="2121779"/>
            <a:ext cx="8012552" cy="216658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0355415E-381C-4143-9C6E-353F7ED49497}"/>
              </a:ext>
            </a:extLst>
          </p:cNvPr>
          <p:cNvSpPr/>
          <p:nvPr/>
        </p:nvSpPr>
        <p:spPr>
          <a:xfrm>
            <a:off x="2804714" y="3722541"/>
            <a:ext cx="2705132" cy="460449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664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B17EAEAE-E3B8-43D9-9623-0C719410865A}"/>
              </a:ext>
            </a:extLst>
          </p:cNvPr>
          <p:cNvSpPr/>
          <p:nvPr/>
        </p:nvSpPr>
        <p:spPr>
          <a:xfrm>
            <a:off x="2860375" y="3678081"/>
            <a:ext cx="2705132" cy="460449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664" dirty="0"/>
          </a:p>
        </p:txBody>
      </p:sp>
      <p:pic>
        <p:nvPicPr>
          <p:cNvPr id="45" name="Image 44">
            <a:extLst>
              <a:ext uri="{FF2B5EF4-FFF2-40B4-BE49-F238E27FC236}">
                <a16:creationId xmlns:a16="http://schemas.microsoft.com/office/drawing/2014/main" id="{C84A2DD3-602E-4E90-9C0C-37A0595CB7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14633"/>
            <a:ext cx="342900" cy="400050"/>
          </a:xfrm>
          <a:prstGeom prst="rect">
            <a:avLst/>
          </a:prstGeom>
        </p:spPr>
      </p:pic>
      <p:pic>
        <p:nvPicPr>
          <p:cNvPr id="49" name="Image 48">
            <a:extLst>
              <a:ext uri="{FF2B5EF4-FFF2-40B4-BE49-F238E27FC236}">
                <a16:creationId xmlns:a16="http://schemas.microsoft.com/office/drawing/2014/main" id="{9C4449DF-2067-42CA-A134-B9D5B5E8FC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1827" y="340965"/>
            <a:ext cx="2864331" cy="840735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26E613CF-DE36-49FC-8185-CB4C9C811A2D}"/>
              </a:ext>
            </a:extLst>
          </p:cNvPr>
          <p:cNvSpPr/>
          <p:nvPr/>
        </p:nvSpPr>
        <p:spPr>
          <a:xfrm>
            <a:off x="480401" y="2246552"/>
            <a:ext cx="2234820" cy="518151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600" dirty="0">
              <a:solidFill>
                <a:schemeClr val="tx1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C4CDAC9-9E19-40A2-B843-2EDB0CBC3526}"/>
              </a:ext>
            </a:extLst>
          </p:cNvPr>
          <p:cNvSpPr/>
          <p:nvPr/>
        </p:nvSpPr>
        <p:spPr>
          <a:xfrm>
            <a:off x="2915969" y="3629336"/>
            <a:ext cx="2705132" cy="460449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664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8C5EFAF-4C6A-4BBB-9086-6E254FEE15FF}"/>
              </a:ext>
            </a:extLst>
          </p:cNvPr>
          <p:cNvSpPr/>
          <p:nvPr/>
        </p:nvSpPr>
        <p:spPr>
          <a:xfrm>
            <a:off x="5711253" y="2240870"/>
            <a:ext cx="2331501" cy="518152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664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E7CC98D-A2B9-44E8-8BF1-DDC0404B173E}"/>
              </a:ext>
            </a:extLst>
          </p:cNvPr>
          <p:cNvSpPr/>
          <p:nvPr/>
        </p:nvSpPr>
        <p:spPr>
          <a:xfrm>
            <a:off x="3747937" y="5088681"/>
            <a:ext cx="28636" cy="286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941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306B3003-27AA-4553-8635-94B3A1315E50}"/>
              </a:ext>
            </a:extLst>
          </p:cNvPr>
          <p:cNvSpPr/>
          <p:nvPr/>
        </p:nvSpPr>
        <p:spPr>
          <a:xfrm>
            <a:off x="5711253" y="945671"/>
            <a:ext cx="2309654" cy="1092004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FE0D0476-0F7D-4315-A7FE-880D624B888B}"/>
              </a:ext>
            </a:extLst>
          </p:cNvPr>
          <p:cNvSpPr/>
          <p:nvPr/>
        </p:nvSpPr>
        <p:spPr>
          <a:xfrm>
            <a:off x="2915969" y="4381718"/>
            <a:ext cx="2705132" cy="1220492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900" dirty="0">
              <a:solidFill>
                <a:schemeClr val="tx1"/>
              </a:solidFill>
            </a:endParaRPr>
          </a:p>
        </p:txBody>
      </p:sp>
      <p:cxnSp>
        <p:nvCxnSpPr>
          <p:cNvPr id="143" name="Connecteur droit avec flèche 142">
            <a:extLst>
              <a:ext uri="{FF2B5EF4-FFF2-40B4-BE49-F238E27FC236}">
                <a16:creationId xmlns:a16="http://schemas.microsoft.com/office/drawing/2014/main" id="{0D56DB2F-946B-46E5-AE1E-3EBAE0FDB354}"/>
              </a:ext>
            </a:extLst>
          </p:cNvPr>
          <p:cNvCxnSpPr>
            <a:cxnSpLocks/>
            <a:endCxn id="41" idx="0"/>
          </p:cNvCxnSpPr>
          <p:nvPr/>
        </p:nvCxnSpPr>
        <p:spPr>
          <a:xfrm>
            <a:off x="3281865" y="3848100"/>
            <a:ext cx="0" cy="6289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ZoneTexte 179">
            <a:extLst>
              <a:ext uri="{FF2B5EF4-FFF2-40B4-BE49-F238E27FC236}">
                <a16:creationId xmlns:a16="http://schemas.microsoft.com/office/drawing/2014/main" id="{A9DBD22A-39F9-4734-A868-E6C316884049}"/>
              </a:ext>
            </a:extLst>
          </p:cNvPr>
          <p:cNvSpPr txBox="1"/>
          <p:nvPr/>
        </p:nvSpPr>
        <p:spPr>
          <a:xfrm>
            <a:off x="2342081" y="2253913"/>
            <a:ext cx="4092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00" dirty="0"/>
              <a:t>LSA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A393EA90-B11C-4D1E-AD82-8DAD65B48431}"/>
              </a:ext>
            </a:extLst>
          </p:cNvPr>
          <p:cNvSpPr/>
          <p:nvPr/>
        </p:nvSpPr>
        <p:spPr>
          <a:xfrm>
            <a:off x="463725" y="954764"/>
            <a:ext cx="2234820" cy="1082911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83" name="ZoneTexte 82">
            <a:extLst>
              <a:ext uri="{FF2B5EF4-FFF2-40B4-BE49-F238E27FC236}">
                <a16:creationId xmlns:a16="http://schemas.microsoft.com/office/drawing/2014/main" id="{BC72DDFD-DAFB-4B41-9D52-071391D8AEEF}"/>
              </a:ext>
            </a:extLst>
          </p:cNvPr>
          <p:cNvSpPr txBox="1"/>
          <p:nvPr/>
        </p:nvSpPr>
        <p:spPr>
          <a:xfrm>
            <a:off x="602080" y="928903"/>
            <a:ext cx="191594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00" dirty="0">
                <a:solidFill>
                  <a:schemeClr val="tx1"/>
                </a:solidFill>
              </a:rPr>
              <a:t>Agent consommateur</a:t>
            </a:r>
          </a:p>
        </p:txBody>
      </p:sp>
      <p:sp>
        <p:nvSpPr>
          <p:cNvPr id="84" name="ZoneTexte 83">
            <a:extLst>
              <a:ext uri="{FF2B5EF4-FFF2-40B4-BE49-F238E27FC236}">
                <a16:creationId xmlns:a16="http://schemas.microsoft.com/office/drawing/2014/main" id="{E238D3D6-16D7-48A8-A599-1B4801580165}"/>
              </a:ext>
            </a:extLst>
          </p:cNvPr>
          <p:cNvSpPr txBox="1"/>
          <p:nvPr/>
        </p:nvSpPr>
        <p:spPr>
          <a:xfrm>
            <a:off x="6143022" y="920787"/>
            <a:ext cx="131517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00" dirty="0">
                <a:solidFill>
                  <a:schemeClr val="tx1"/>
                </a:solidFill>
              </a:rPr>
              <a:t>Agent contrat</a:t>
            </a:r>
          </a:p>
        </p:txBody>
      </p:sp>
      <p:sp>
        <p:nvSpPr>
          <p:cNvPr id="97" name="ZoneTexte 96">
            <a:extLst>
              <a:ext uri="{FF2B5EF4-FFF2-40B4-BE49-F238E27FC236}">
                <a16:creationId xmlns:a16="http://schemas.microsoft.com/office/drawing/2014/main" id="{66C002C2-A2F1-425D-9CB8-AA198ECFBC26}"/>
              </a:ext>
            </a:extLst>
          </p:cNvPr>
          <p:cNvSpPr txBox="1"/>
          <p:nvPr/>
        </p:nvSpPr>
        <p:spPr>
          <a:xfrm>
            <a:off x="3330997" y="5383483"/>
            <a:ext cx="191594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00" dirty="0">
                <a:solidFill>
                  <a:schemeClr val="tx1"/>
                </a:solidFill>
              </a:rPr>
              <a:t>Agent producteur</a:t>
            </a:r>
          </a:p>
        </p:txBody>
      </p:sp>
      <p:sp>
        <p:nvSpPr>
          <p:cNvPr id="98" name="ZoneTexte 97">
            <a:extLst>
              <a:ext uri="{FF2B5EF4-FFF2-40B4-BE49-F238E27FC236}">
                <a16:creationId xmlns:a16="http://schemas.microsoft.com/office/drawing/2014/main" id="{89CC0FE3-75D6-4055-8B06-60FD89FE8008}"/>
              </a:ext>
            </a:extLst>
          </p:cNvPr>
          <p:cNvSpPr txBox="1"/>
          <p:nvPr/>
        </p:nvSpPr>
        <p:spPr>
          <a:xfrm>
            <a:off x="6678121" y="3950120"/>
            <a:ext cx="15601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Espace de tuples</a:t>
            </a:r>
          </a:p>
        </p:txBody>
      </p:sp>
      <p:sp>
        <p:nvSpPr>
          <p:cNvPr id="36" name="Rectangle : coins arrondis 35">
            <a:extLst>
              <a:ext uri="{FF2B5EF4-FFF2-40B4-BE49-F238E27FC236}">
                <a16:creationId xmlns:a16="http://schemas.microsoft.com/office/drawing/2014/main" id="{5A431A77-403B-47E3-B529-29EFC2277C66}"/>
              </a:ext>
            </a:extLst>
          </p:cNvPr>
          <p:cNvSpPr/>
          <p:nvPr/>
        </p:nvSpPr>
        <p:spPr>
          <a:xfrm>
            <a:off x="542856" y="2417216"/>
            <a:ext cx="621371" cy="214956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700" b="1" dirty="0">
                <a:solidFill>
                  <a:schemeClr val="tx1"/>
                </a:solidFill>
              </a:rPr>
              <a:t>Requête </a:t>
            </a:r>
          </a:p>
          <a:p>
            <a:pPr algn="ctr"/>
            <a:r>
              <a:rPr lang="fr-FR" sz="700" b="1" dirty="0">
                <a:solidFill>
                  <a:schemeClr val="tx1"/>
                </a:solidFill>
              </a:rPr>
              <a:t>en énergie</a:t>
            </a:r>
            <a:endParaRPr lang="fr-FR" sz="700" dirty="0">
              <a:solidFill>
                <a:schemeClr val="tx1"/>
              </a:solidFill>
            </a:endParaRP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78FD1381-6A43-4050-8FA0-6B6A4763C87E}"/>
              </a:ext>
            </a:extLst>
          </p:cNvPr>
          <p:cNvSpPr txBox="1"/>
          <p:nvPr/>
        </p:nvSpPr>
        <p:spPr>
          <a:xfrm>
            <a:off x="3749536" y="3583982"/>
            <a:ext cx="4135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/>
              <a:t>LSA</a:t>
            </a:r>
          </a:p>
        </p:txBody>
      </p:sp>
      <p:sp>
        <p:nvSpPr>
          <p:cNvPr id="42" name="Titre 1">
            <a:extLst>
              <a:ext uri="{FF2B5EF4-FFF2-40B4-BE49-F238E27FC236}">
                <a16:creationId xmlns:a16="http://schemas.microsoft.com/office/drawing/2014/main" id="{06C5B494-1323-471C-B136-B243846220CB}"/>
              </a:ext>
            </a:extLst>
          </p:cNvPr>
          <p:cNvSpPr txBox="1">
            <a:spLocks/>
          </p:cNvSpPr>
          <p:nvPr/>
        </p:nvSpPr>
        <p:spPr>
          <a:xfrm>
            <a:off x="747865" y="220725"/>
            <a:ext cx="3931579" cy="44839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76809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4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2400" b="1" dirty="0"/>
              <a:t>Etape 1 : envoi des requêtes</a:t>
            </a:r>
          </a:p>
        </p:txBody>
      </p: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7FE2E26D-986F-4D65-8CC9-2971B8B22D3E}"/>
              </a:ext>
            </a:extLst>
          </p:cNvPr>
          <p:cNvGrpSpPr/>
          <p:nvPr/>
        </p:nvGrpSpPr>
        <p:grpSpPr>
          <a:xfrm>
            <a:off x="2860375" y="2870624"/>
            <a:ext cx="2760726" cy="628266"/>
            <a:chOff x="2860375" y="2870624"/>
            <a:chExt cx="2760726" cy="628266"/>
          </a:xfrm>
        </p:grpSpPr>
        <p:grpSp>
          <p:nvGrpSpPr>
            <p:cNvPr id="10" name="Groupe 9">
              <a:extLst>
                <a:ext uri="{FF2B5EF4-FFF2-40B4-BE49-F238E27FC236}">
                  <a16:creationId xmlns:a16="http://schemas.microsoft.com/office/drawing/2014/main" id="{715F17DE-86C1-49AA-97C2-210EC57DDCBE}"/>
                </a:ext>
              </a:extLst>
            </p:cNvPr>
            <p:cNvGrpSpPr/>
            <p:nvPr/>
          </p:nvGrpSpPr>
          <p:grpSpPr>
            <a:xfrm>
              <a:off x="2860375" y="2870624"/>
              <a:ext cx="2760726" cy="628266"/>
              <a:chOff x="2816952" y="2724455"/>
              <a:chExt cx="2760726" cy="628266"/>
            </a:xfrm>
          </p:grpSpPr>
          <p:sp>
            <p:nvSpPr>
              <p:cNvPr id="193" name="Rectangle 192">
                <a:extLst>
                  <a:ext uri="{FF2B5EF4-FFF2-40B4-BE49-F238E27FC236}">
                    <a16:creationId xmlns:a16="http://schemas.microsoft.com/office/drawing/2014/main" id="{CDD8EE95-37A4-467A-B670-AD5F6993531D}"/>
                  </a:ext>
                </a:extLst>
              </p:cNvPr>
              <p:cNvSpPr/>
              <p:nvPr/>
            </p:nvSpPr>
            <p:spPr>
              <a:xfrm>
                <a:off x="2816952" y="2724455"/>
                <a:ext cx="2760726" cy="62826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941" dirty="0"/>
              </a:p>
            </p:txBody>
          </p:sp>
          <p:sp>
            <p:nvSpPr>
              <p:cNvPr id="170" name="Rectangle 169">
                <a:extLst>
                  <a:ext uri="{FF2B5EF4-FFF2-40B4-BE49-F238E27FC236}">
                    <a16:creationId xmlns:a16="http://schemas.microsoft.com/office/drawing/2014/main" id="{BF7DA202-A361-4CF4-A1A9-0799BBD876D0}"/>
                  </a:ext>
                </a:extLst>
              </p:cNvPr>
              <p:cNvSpPr/>
              <p:nvPr/>
            </p:nvSpPr>
            <p:spPr>
              <a:xfrm>
                <a:off x="3388278" y="3040768"/>
                <a:ext cx="632472" cy="204743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941" dirty="0"/>
                  <a:t>Bonding</a:t>
                </a:r>
              </a:p>
            </p:txBody>
          </p:sp>
          <p:sp>
            <p:nvSpPr>
              <p:cNvPr id="185" name="Rectangle 184">
                <a:extLst>
                  <a:ext uri="{FF2B5EF4-FFF2-40B4-BE49-F238E27FC236}">
                    <a16:creationId xmlns:a16="http://schemas.microsoft.com/office/drawing/2014/main" id="{5663D3E6-0D23-4B26-B57F-66E57E15D012}"/>
                  </a:ext>
                </a:extLst>
              </p:cNvPr>
              <p:cNvSpPr/>
              <p:nvPr/>
            </p:nvSpPr>
            <p:spPr>
              <a:xfrm>
                <a:off x="4858041" y="3034337"/>
                <a:ext cx="538099" cy="202315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900" dirty="0" err="1"/>
                  <a:t>Decay</a:t>
                </a:r>
                <a:endParaRPr lang="fr-FR" sz="900" dirty="0"/>
              </a:p>
            </p:txBody>
          </p:sp>
        </p:grpSp>
        <p:sp>
          <p:nvSpPr>
            <p:cNvPr id="200" name="ZoneTexte 199">
              <a:extLst>
                <a:ext uri="{FF2B5EF4-FFF2-40B4-BE49-F238E27FC236}">
                  <a16:creationId xmlns:a16="http://schemas.microsoft.com/office/drawing/2014/main" id="{DAC52F50-7C08-4BFF-98A4-740FD414EC17}"/>
                </a:ext>
              </a:extLst>
            </p:cNvPr>
            <p:cNvSpPr txBox="1"/>
            <p:nvPr/>
          </p:nvSpPr>
          <p:spPr>
            <a:xfrm>
              <a:off x="3330997" y="2879900"/>
              <a:ext cx="157046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100" dirty="0"/>
                <a:t>Lois de coordination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B1EB2B9C-3781-4C2C-948F-B34AB6E0C224}"/>
                </a:ext>
              </a:extLst>
            </p:cNvPr>
            <p:cNvSpPr/>
            <p:nvPr/>
          </p:nvSpPr>
          <p:spPr>
            <a:xfrm>
              <a:off x="4150394" y="3184757"/>
              <a:ext cx="671659" cy="20474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fr-FR" sz="900" dirty="0" err="1"/>
                <a:t>Spreading</a:t>
              </a:r>
              <a:endParaRPr lang="fr-FR" sz="900" dirty="0"/>
            </a:p>
          </p:txBody>
        </p:sp>
        <p:pic>
          <p:nvPicPr>
            <p:cNvPr id="44" name="Picture 8" descr="roue dentée Tapis de souris | Spreadshirt">
              <a:extLst>
                <a:ext uri="{FF2B5EF4-FFF2-40B4-BE49-F238E27FC236}">
                  <a16:creationId xmlns:a16="http://schemas.microsoft.com/office/drawing/2014/main" id="{4793D811-83BB-49C5-8EC9-DDBD308B35B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032599" y="3160909"/>
              <a:ext cx="226878" cy="2268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1" name="Picture 8" descr="roue dentée Tapis de souris | Spreadshirt">
            <a:extLst>
              <a:ext uri="{FF2B5EF4-FFF2-40B4-BE49-F238E27FC236}">
                <a16:creationId xmlns:a16="http://schemas.microsoft.com/office/drawing/2014/main" id="{9E4AE2CE-8C9C-451A-9A8E-5D2DEC872E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47411" y="1255919"/>
            <a:ext cx="226878" cy="226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4" name="Ellipse 63">
            <a:extLst>
              <a:ext uri="{FF2B5EF4-FFF2-40B4-BE49-F238E27FC236}">
                <a16:creationId xmlns:a16="http://schemas.microsoft.com/office/drawing/2014/main" id="{E4C713CF-A3F6-4677-BD61-75D2E98EB637}"/>
              </a:ext>
            </a:extLst>
          </p:cNvPr>
          <p:cNvSpPr/>
          <p:nvPr/>
        </p:nvSpPr>
        <p:spPr>
          <a:xfrm>
            <a:off x="817400" y="1163727"/>
            <a:ext cx="1300960" cy="463533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b="1" dirty="0">
                <a:solidFill>
                  <a:srgbClr val="0066FF"/>
                </a:solidFill>
              </a:rPr>
              <a:t>Activation </a:t>
            </a:r>
          </a:p>
          <a:p>
            <a:pPr algn="ctr"/>
            <a:r>
              <a:rPr lang="fr-FR" sz="900" b="1" dirty="0">
                <a:solidFill>
                  <a:srgbClr val="0066FF"/>
                </a:solidFill>
              </a:rPr>
              <a:t>de la requête</a:t>
            </a:r>
            <a:endParaRPr lang="fr-FR" sz="900" dirty="0">
              <a:solidFill>
                <a:srgbClr val="0066FF"/>
              </a:solidFill>
            </a:endParaRPr>
          </a:p>
        </p:txBody>
      </p:sp>
      <p:sp>
        <p:nvSpPr>
          <p:cNvPr id="67" name="Flèche : virage 66">
            <a:extLst>
              <a:ext uri="{FF2B5EF4-FFF2-40B4-BE49-F238E27FC236}">
                <a16:creationId xmlns:a16="http://schemas.microsoft.com/office/drawing/2014/main" id="{231C32CD-3CE1-4596-A3DB-444B84EA6E96}"/>
              </a:ext>
            </a:extLst>
          </p:cNvPr>
          <p:cNvSpPr/>
          <p:nvPr/>
        </p:nvSpPr>
        <p:spPr>
          <a:xfrm flipV="1">
            <a:off x="832207" y="2647065"/>
            <a:ext cx="2449655" cy="1298953"/>
          </a:xfrm>
          <a:prstGeom prst="bentArrow">
            <a:avLst>
              <a:gd name="adj1" fmla="val 3374"/>
              <a:gd name="adj2" fmla="val 7719"/>
              <a:gd name="adj3" fmla="val 10838"/>
              <a:gd name="adj4" fmla="val 3361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cxnSp>
        <p:nvCxnSpPr>
          <p:cNvPr id="40" name="Connecteur droit avec flèche 39">
            <a:extLst>
              <a:ext uri="{FF2B5EF4-FFF2-40B4-BE49-F238E27FC236}">
                <a16:creationId xmlns:a16="http://schemas.microsoft.com/office/drawing/2014/main" id="{293E9525-5919-41F6-96D8-D01FDF98B8AF}"/>
              </a:ext>
            </a:extLst>
          </p:cNvPr>
          <p:cNvCxnSpPr>
            <a:cxnSpLocks/>
            <a:endCxn id="36" idx="0"/>
          </p:cNvCxnSpPr>
          <p:nvPr/>
        </p:nvCxnSpPr>
        <p:spPr>
          <a:xfrm flipH="1">
            <a:off x="853542" y="1615758"/>
            <a:ext cx="306428" cy="801458"/>
          </a:xfrm>
          <a:prstGeom prst="straightConnector1">
            <a:avLst/>
          </a:prstGeom>
          <a:ln w="28575" cmpd="sng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 : coins arrondis 40">
            <a:extLst>
              <a:ext uri="{FF2B5EF4-FFF2-40B4-BE49-F238E27FC236}">
                <a16:creationId xmlns:a16="http://schemas.microsoft.com/office/drawing/2014/main" id="{14769F3B-CC8C-4D30-9F2E-513608D3AB13}"/>
              </a:ext>
            </a:extLst>
          </p:cNvPr>
          <p:cNvSpPr/>
          <p:nvPr/>
        </p:nvSpPr>
        <p:spPr>
          <a:xfrm>
            <a:off x="2971179" y="4477090"/>
            <a:ext cx="621371" cy="214956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700" b="1" dirty="0">
                <a:solidFill>
                  <a:schemeClr val="tx1"/>
                </a:solidFill>
              </a:rPr>
              <a:t>Requête </a:t>
            </a:r>
          </a:p>
          <a:p>
            <a:pPr algn="ctr"/>
            <a:r>
              <a:rPr lang="fr-FR" sz="700" b="1" dirty="0">
                <a:solidFill>
                  <a:schemeClr val="tx1"/>
                </a:solidFill>
              </a:rPr>
              <a:t>en énergie</a:t>
            </a:r>
            <a:endParaRPr lang="fr-FR" sz="700" dirty="0">
              <a:solidFill>
                <a:schemeClr val="tx1"/>
              </a:solidFill>
            </a:endParaRP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879AF426-1B5F-40D2-A5C5-090721F926C4}"/>
              </a:ext>
            </a:extLst>
          </p:cNvPr>
          <p:cNvSpPr txBox="1"/>
          <p:nvPr/>
        </p:nvSpPr>
        <p:spPr>
          <a:xfrm>
            <a:off x="5675111" y="2244686"/>
            <a:ext cx="4092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00" dirty="0"/>
              <a:t>LSA</a:t>
            </a:r>
          </a:p>
        </p:txBody>
      </p:sp>
      <p:pic>
        <p:nvPicPr>
          <p:cNvPr id="1026" name="Picture 2" descr="Réseau relationnel : Rédiger une demande de service par mail , mails types  à personnaliser">
            <a:extLst>
              <a:ext uri="{FF2B5EF4-FFF2-40B4-BE49-F238E27FC236}">
                <a16:creationId xmlns:a16="http://schemas.microsoft.com/office/drawing/2014/main" id="{5CB09DD4-9FFB-4235-944D-5FA6788626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22" y="120525"/>
            <a:ext cx="574551" cy="574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1" name="Connecteur droit 50">
            <a:extLst>
              <a:ext uri="{FF2B5EF4-FFF2-40B4-BE49-F238E27FC236}">
                <a16:creationId xmlns:a16="http://schemas.microsoft.com/office/drawing/2014/main" id="{D8DE9DAB-8CA3-4D82-9441-207CA2C68928}"/>
              </a:ext>
            </a:extLst>
          </p:cNvPr>
          <p:cNvCxnSpPr/>
          <p:nvPr/>
        </p:nvCxnSpPr>
        <p:spPr>
          <a:xfrm>
            <a:off x="0" y="807931"/>
            <a:ext cx="8567738" cy="0"/>
          </a:xfrm>
          <a:prstGeom prst="line">
            <a:avLst/>
          </a:prstGeom>
          <a:ln w="25400">
            <a:solidFill>
              <a:srgbClr val="00B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7" name="Espace réservé du numéro de diapositive 1">
            <a:extLst>
              <a:ext uri="{FF2B5EF4-FFF2-40B4-BE49-F238E27FC236}">
                <a16:creationId xmlns:a16="http://schemas.microsoft.com/office/drawing/2014/main" id="{D23EA77C-68A5-4DEC-AF01-9E5F3B68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93406" y="5420073"/>
            <a:ext cx="471491" cy="281449"/>
          </a:xfrm>
        </p:spPr>
        <p:txBody>
          <a:bodyPr/>
          <a:lstStyle/>
          <a:p>
            <a:fld id="{211527CB-DA45-4494-8092-3F008ECA875E}" type="slidenum">
              <a:rPr lang="fr-FR" smtClean="0"/>
              <a:t>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61389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64" grpId="0" animBg="1"/>
      <p:bldP spid="67" grpId="0" animBg="1"/>
      <p:bldP spid="41" grpId="0" animBg="1"/>
    </p:bldLst>
  </p:timing>
</p:sld>
</file>

<file path=ppt/theme/theme1.xml><?xml version="1.0" encoding="utf-8"?>
<a:theme xmlns:a="http://schemas.openxmlformats.org/drawingml/2006/main" name="Thème Office">
  <a:themeElements>
    <a:clrScheme name="Thèm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hèm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8629</TotalTime>
  <Words>2150</Words>
  <Application>Microsoft Office PowerPoint</Application>
  <PresentationFormat>Custom</PresentationFormat>
  <Paragraphs>1521</Paragraphs>
  <Slides>37</Slides>
  <Notes>14</Notes>
  <HiddenSlides>0</HiddenSlides>
  <MMClips>3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2" baseType="lpstr">
      <vt:lpstr>Arial</vt:lpstr>
      <vt:lpstr>Calibri</vt:lpstr>
      <vt:lpstr>Calibri Light</vt:lpstr>
      <vt:lpstr>Symbol</vt:lpstr>
      <vt:lpstr>Thème Office</vt:lpstr>
      <vt:lpstr>Plateforme de coordination pour échanger l'énergie, réguler et prédire la production/consommation dans le cadre d'un réseau électrique intelligent</vt:lpstr>
      <vt:lpstr>Plan</vt:lpstr>
      <vt:lpstr>Présentation des missions</vt:lpstr>
      <vt:lpstr>Etat de l’art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Contributions du stage</vt:lpstr>
      <vt:lpstr>Conclusion</vt:lpstr>
      <vt:lpstr>PowerPoint Presentation</vt:lpstr>
      <vt:lpstr>Questions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Philippe GLASS</dc:creator>
  <cp:lastModifiedBy>Philippe GLASS</cp:lastModifiedBy>
  <cp:revision>412</cp:revision>
  <dcterms:created xsi:type="dcterms:W3CDTF">2021-08-06T08:36:35Z</dcterms:created>
  <dcterms:modified xsi:type="dcterms:W3CDTF">2022-09-16T09:53:24Z</dcterms:modified>
</cp:coreProperties>
</file>